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480" r:id="rId2"/>
    <p:sldId id="603" r:id="rId3"/>
    <p:sldId id="728" r:id="rId4"/>
    <p:sldId id="744" r:id="rId5"/>
    <p:sldId id="727" r:id="rId6"/>
    <p:sldId id="733" r:id="rId7"/>
    <p:sldId id="734" r:id="rId8"/>
    <p:sldId id="735" r:id="rId9"/>
    <p:sldId id="741" r:id="rId10"/>
    <p:sldId id="742" r:id="rId11"/>
    <p:sldId id="725"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5EA"/>
    <a:srgbClr val="C6D9F1"/>
    <a:srgbClr val="E7EBF5"/>
    <a:srgbClr val="EEEAEE"/>
    <a:srgbClr val="8EB4E3"/>
    <a:srgbClr val="CFC3D0"/>
    <a:srgbClr val="856A89"/>
    <a:srgbClr val="2B155D"/>
    <a:srgbClr val="21AAC1"/>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9" autoAdjust="0"/>
    <p:restoredTop sz="88889" autoAdjust="0"/>
  </p:normalViewPr>
  <p:slideViewPr>
    <p:cSldViewPr snapToGrid="0">
      <p:cViewPr>
        <p:scale>
          <a:sx n="100" d="100"/>
          <a:sy n="100" d="100"/>
        </p:scale>
        <p:origin x="-750" y="42"/>
      </p:cViewPr>
      <p:guideLst>
        <p:guide orient="horz" pos="2141"/>
        <p:guide pos="2897"/>
      </p:guideLst>
    </p:cSldViewPr>
  </p:slideViewPr>
  <p:outlineViewPr>
    <p:cViewPr>
      <p:scale>
        <a:sx n="33" d="100"/>
        <a:sy n="33" d="100"/>
      </p:scale>
      <p:origin x="0" y="1747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00" y="21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75904207168627E-2"/>
          <c:y val="8.1114562769380893E-2"/>
          <c:w val="0.51312740664751744"/>
          <c:h val="0.9188856166264936"/>
        </c:manualLayout>
      </c:layout>
      <c:pieChart>
        <c:varyColors val="1"/>
        <c:dLbls>
          <c:showLegendKey val="0"/>
          <c:showVal val="0"/>
          <c:showCatName val="0"/>
          <c:showSerName val="0"/>
          <c:showPercent val="0"/>
          <c:showBubbleSize val="0"/>
          <c:showLeaderLines val="1"/>
        </c:dLbls>
        <c:firstSliceAng val="0"/>
      </c:pieChart>
      <c:spPr>
        <a:noFill/>
        <a:ln w="25364">
          <a:noFill/>
        </a:ln>
      </c:spPr>
    </c:plotArea>
    <c:legend>
      <c:legendPos val="r"/>
      <c:layout>
        <c:manualLayout>
          <c:xMode val="edge"/>
          <c:yMode val="edge"/>
          <c:x val="0.63504804780139523"/>
          <c:y val="0.19404803960307859"/>
          <c:w val="0.36165584292897784"/>
          <c:h val="0.80323516421578967"/>
        </c:manualLayout>
      </c:layout>
      <c:overlay val="0"/>
      <c:txPr>
        <a:bodyPr/>
        <a:lstStyle/>
        <a:p>
          <a:pPr>
            <a:defRPr lang="en-US" sz="1193" baseline="0">
              <a:latin typeface="Arial Narrow" pitchFamily="34" charset="0"/>
            </a:defRPr>
          </a:pPr>
          <a:endParaRPr lang="en-US"/>
        </a:p>
      </c:txPr>
    </c:legend>
    <c:plotVisOnly val="1"/>
    <c:dispBlanksAs val="zero"/>
    <c:showDLblsOverMax val="0"/>
  </c:chart>
  <c:spPr>
    <a:noFill/>
  </c:spPr>
  <c:txPr>
    <a:bodyPr/>
    <a:lstStyle/>
    <a:p>
      <a:pPr>
        <a:defRPr sz="179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54351089389066E-2"/>
          <c:y val="8.1114380666454225E-2"/>
          <c:w val="0.9382986820110667"/>
          <c:h val="0.65003795793206098"/>
        </c:manualLayout>
      </c:layout>
      <c:barChart>
        <c:barDir val="col"/>
        <c:grouping val="clustered"/>
        <c:varyColors val="0"/>
        <c:ser>
          <c:idx val="0"/>
          <c:order val="0"/>
          <c:tx>
            <c:strRef>
              <c:f>Sheet1!$B$1</c:f>
              <c:strCache>
                <c:ptCount val="1"/>
                <c:pt idx="0">
                  <c:v>Column1</c:v>
                </c:pt>
              </c:strCache>
            </c:strRef>
          </c:tx>
          <c:spPr>
            <a:solidFill>
              <a:srgbClr val="2B155D"/>
            </a:solidFill>
          </c:spPr>
          <c:invertIfNegative val="0"/>
          <c:dPt>
            <c:idx val="1"/>
            <c:invertIfNegative val="0"/>
            <c:bubble3D val="0"/>
            <c:spPr>
              <a:solidFill>
                <a:srgbClr val="8EB4E3"/>
              </a:solidFill>
            </c:spPr>
          </c:dPt>
          <c:dPt>
            <c:idx val="2"/>
            <c:invertIfNegative val="0"/>
            <c:bubble3D val="0"/>
            <c:spPr>
              <a:solidFill>
                <a:schemeClr val="bg1">
                  <a:lumMod val="65000"/>
                </a:schemeClr>
              </a:solidFill>
            </c:spPr>
          </c:dPt>
          <c:dPt>
            <c:idx val="3"/>
            <c:invertIfNegative val="0"/>
            <c:bubble3D val="0"/>
            <c:spPr>
              <a:solidFill>
                <a:srgbClr val="CFC3D0"/>
              </a:solidFill>
            </c:spPr>
          </c:dPt>
          <c:dPt>
            <c:idx val="4"/>
            <c:invertIfNegative val="0"/>
            <c:bubble3D val="0"/>
            <c:spPr>
              <a:solidFill>
                <a:srgbClr val="856A89"/>
              </a:solidFill>
            </c:spPr>
          </c:dPt>
          <c:dLbls>
            <c:dLbl>
              <c:idx val="4"/>
              <c:tx>
                <c:rich>
                  <a:bodyPr/>
                  <a:lstStyle/>
                  <a:p>
                    <a:r>
                      <a:rPr lang="en-US" sz="1600" smtClean="0">
                        <a:latin typeface="+mn-lt"/>
                      </a:rPr>
                      <a:t>&lt;</a:t>
                    </a:r>
                    <a:r>
                      <a:rPr lang="en-US" smtClean="0"/>
                      <a:t>1%</a:t>
                    </a:r>
                    <a:endParaRPr lang="en-US" dirty="0"/>
                  </a:p>
                </c:rich>
              </c:tx>
              <c:dLblPos val="outEnd"/>
              <c:showLegendKey val="0"/>
              <c:showVal val="1"/>
              <c:showCatName val="0"/>
              <c:showSerName val="0"/>
              <c:showPercent val="0"/>
              <c:showBubbleSize val="0"/>
            </c:dLbl>
            <c:txPr>
              <a:bodyPr/>
              <a:lstStyle/>
              <a:p>
                <a:pPr>
                  <a:defRPr lang="en-US" sz="1600" b="1" i="0" baseline="0">
                    <a:solidFill>
                      <a:schemeClr val="tx1"/>
                    </a:solidFill>
                    <a:latin typeface="+mn-lt"/>
                  </a:defRPr>
                </a:pPr>
                <a:endParaRPr lang="en-US"/>
              </a:p>
            </c:txPr>
            <c:dLblPos val="outEnd"/>
            <c:showLegendKey val="0"/>
            <c:showVal val="1"/>
            <c:showCatName val="0"/>
            <c:showSerName val="0"/>
            <c:showPercent val="0"/>
            <c:showBubbleSize val="0"/>
            <c:showLeaderLines val="0"/>
          </c:dLbls>
          <c:cat>
            <c:strRef>
              <c:f>Sheet1!$A$2:$A$6</c:f>
              <c:strCache>
                <c:ptCount val="5"/>
                <c:pt idx="0">
                  <c:v>Strongly agree</c:v>
                </c:pt>
                <c:pt idx="1">
                  <c:v>Agree</c:v>
                </c:pt>
                <c:pt idx="2">
                  <c:v>Neither agree nor disagree</c:v>
                </c:pt>
                <c:pt idx="3">
                  <c:v>Disagree</c:v>
                </c:pt>
                <c:pt idx="4">
                  <c:v>Strongly disagree</c:v>
                </c:pt>
              </c:strCache>
            </c:strRef>
          </c:cat>
          <c:val>
            <c:numRef>
              <c:f>Sheet1!$B$2:$B$6</c:f>
              <c:numCache>
                <c:formatCode>0%</c:formatCode>
                <c:ptCount val="5"/>
                <c:pt idx="0">
                  <c:v>0.45</c:v>
                </c:pt>
                <c:pt idx="1">
                  <c:v>0.42000000000000032</c:v>
                </c:pt>
                <c:pt idx="2">
                  <c:v>8.0000000000000057E-2</c:v>
                </c:pt>
                <c:pt idx="3">
                  <c:v>3.0000000000000006E-2</c:v>
                </c:pt>
                <c:pt idx="4">
                  <c:v>2.0000000000000014E-2</c:v>
                </c:pt>
              </c:numCache>
            </c:numRef>
          </c:val>
        </c:ser>
        <c:dLbls>
          <c:showLegendKey val="0"/>
          <c:showVal val="0"/>
          <c:showCatName val="0"/>
          <c:showSerName val="0"/>
          <c:showPercent val="0"/>
          <c:showBubbleSize val="0"/>
        </c:dLbls>
        <c:gapWidth val="100"/>
        <c:axId val="37574144"/>
        <c:axId val="33213248"/>
      </c:barChart>
      <c:catAx>
        <c:axId val="37574144"/>
        <c:scaling>
          <c:orientation val="minMax"/>
        </c:scaling>
        <c:delete val="0"/>
        <c:axPos val="b"/>
        <c:numFmt formatCode="@" sourceLinked="1"/>
        <c:majorTickMark val="out"/>
        <c:minorTickMark val="none"/>
        <c:tickLblPos val="nextTo"/>
        <c:spPr>
          <a:ln>
            <a:noFill/>
          </a:ln>
        </c:spPr>
        <c:txPr>
          <a:bodyPr/>
          <a:lstStyle/>
          <a:p>
            <a:pPr>
              <a:defRPr lang="en-US" sz="1200" b="1" baseline="0"/>
            </a:pPr>
            <a:endParaRPr lang="en-US"/>
          </a:p>
        </c:txPr>
        <c:crossAx val="33213248"/>
        <c:crosses val="autoZero"/>
        <c:auto val="1"/>
        <c:lblAlgn val="ctr"/>
        <c:lblOffset val="100"/>
        <c:noMultiLvlLbl val="0"/>
      </c:catAx>
      <c:valAx>
        <c:axId val="33213248"/>
        <c:scaling>
          <c:orientation val="minMax"/>
          <c:max val="1"/>
        </c:scaling>
        <c:delete val="1"/>
        <c:axPos val="l"/>
        <c:numFmt formatCode="0%" sourceLinked="1"/>
        <c:majorTickMark val="out"/>
        <c:minorTickMark val="none"/>
        <c:tickLblPos val="none"/>
        <c:crossAx val="37574144"/>
        <c:crosses val="autoZero"/>
        <c:crossBetween val="between"/>
      </c:valAx>
      <c:spPr>
        <a:noFill/>
        <a:ln w="25354">
          <a:noFill/>
        </a:ln>
      </c:spPr>
    </c:plotArea>
    <c:plotVisOnly val="1"/>
    <c:dispBlanksAs val="gap"/>
    <c:showDLblsOverMax val="0"/>
  </c:chart>
  <c:spPr>
    <a:noFill/>
  </c:spPr>
  <c:txPr>
    <a:bodyPr/>
    <a:lstStyle/>
    <a:p>
      <a:pPr>
        <a:defRPr sz="1786"/>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75904207168627E-2"/>
          <c:y val="8.1114562769380949E-2"/>
          <c:w val="0.51312740664751766"/>
          <c:h val="0.91888561662649404"/>
        </c:manualLayout>
      </c:layout>
      <c:pieChart>
        <c:varyColors val="1"/>
        <c:dLbls>
          <c:showLegendKey val="0"/>
          <c:showVal val="0"/>
          <c:showCatName val="0"/>
          <c:showSerName val="0"/>
          <c:showPercent val="0"/>
          <c:showBubbleSize val="0"/>
          <c:showLeaderLines val="1"/>
        </c:dLbls>
        <c:firstSliceAng val="0"/>
      </c:pieChart>
      <c:spPr>
        <a:noFill/>
        <a:ln w="25364">
          <a:noFill/>
        </a:ln>
      </c:spPr>
    </c:plotArea>
    <c:legend>
      <c:legendPos val="r"/>
      <c:layout>
        <c:manualLayout>
          <c:xMode val="edge"/>
          <c:yMode val="edge"/>
          <c:x val="0.63504804780139545"/>
          <c:y val="0.19404803960307856"/>
          <c:w val="0.36165584292897784"/>
          <c:h val="0.80323516421578967"/>
        </c:manualLayout>
      </c:layout>
      <c:overlay val="0"/>
      <c:txPr>
        <a:bodyPr/>
        <a:lstStyle/>
        <a:p>
          <a:pPr>
            <a:defRPr lang="en-US" sz="1193" baseline="0">
              <a:latin typeface="Arial Narrow" pitchFamily="34" charset="0"/>
            </a:defRPr>
          </a:pPr>
          <a:endParaRPr lang="en-US"/>
        </a:p>
      </c:txPr>
    </c:legend>
    <c:plotVisOnly val="1"/>
    <c:dispBlanksAs val="zero"/>
    <c:showDLblsOverMax val="0"/>
  </c:chart>
  <c:spPr>
    <a:noFill/>
  </c:spPr>
  <c:txPr>
    <a:bodyPr/>
    <a:lstStyle/>
    <a:p>
      <a:pPr>
        <a:defRPr sz="179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54351089389066E-2"/>
          <c:y val="8.1114380666454225E-2"/>
          <c:w val="0.9382986820110667"/>
          <c:h val="0.65003795793206098"/>
        </c:manualLayout>
      </c:layout>
      <c:barChart>
        <c:barDir val="col"/>
        <c:grouping val="clustered"/>
        <c:varyColors val="0"/>
        <c:ser>
          <c:idx val="0"/>
          <c:order val="0"/>
          <c:tx>
            <c:strRef>
              <c:f>Sheet1!$B$1</c:f>
              <c:strCache>
                <c:ptCount val="1"/>
                <c:pt idx="0">
                  <c:v>Column1</c:v>
                </c:pt>
              </c:strCache>
            </c:strRef>
          </c:tx>
          <c:spPr>
            <a:solidFill>
              <a:srgbClr val="2B155D"/>
            </a:solidFill>
          </c:spPr>
          <c:invertIfNegative val="0"/>
          <c:dPt>
            <c:idx val="1"/>
            <c:invertIfNegative val="0"/>
            <c:bubble3D val="0"/>
            <c:spPr>
              <a:solidFill>
                <a:srgbClr val="8EB4E3"/>
              </a:solidFill>
            </c:spPr>
          </c:dPt>
          <c:dPt>
            <c:idx val="2"/>
            <c:invertIfNegative val="0"/>
            <c:bubble3D val="0"/>
            <c:spPr>
              <a:solidFill>
                <a:schemeClr val="bg1">
                  <a:lumMod val="65000"/>
                </a:schemeClr>
              </a:solidFill>
            </c:spPr>
          </c:dPt>
          <c:dPt>
            <c:idx val="3"/>
            <c:invertIfNegative val="0"/>
            <c:bubble3D val="0"/>
            <c:spPr>
              <a:solidFill>
                <a:srgbClr val="CFC3D0"/>
              </a:solidFill>
            </c:spPr>
          </c:dPt>
          <c:dPt>
            <c:idx val="4"/>
            <c:invertIfNegative val="0"/>
            <c:bubble3D val="0"/>
            <c:spPr>
              <a:solidFill>
                <a:srgbClr val="856A89"/>
              </a:solidFill>
            </c:spPr>
          </c:dPt>
          <c:dLbls>
            <c:txPr>
              <a:bodyPr/>
              <a:lstStyle/>
              <a:p>
                <a:pPr>
                  <a:defRPr lang="en-US" sz="1600" b="1"/>
                </a:pPr>
                <a:endParaRPr lang="en-US"/>
              </a:p>
            </c:txPr>
            <c:dLblPos val="outEnd"/>
            <c:showLegendKey val="0"/>
            <c:showVal val="1"/>
            <c:showCatName val="0"/>
            <c:showSerName val="0"/>
            <c:showPercent val="0"/>
            <c:showBubbleSize val="0"/>
            <c:showLeaderLines val="0"/>
          </c:dLbls>
          <c:cat>
            <c:strRef>
              <c:f>Sheet1!$A$2:$A$6</c:f>
              <c:strCache>
                <c:ptCount val="5"/>
                <c:pt idx="0">
                  <c:v>Very comfortable</c:v>
                </c:pt>
                <c:pt idx="1">
                  <c:v>Comfortable</c:v>
                </c:pt>
                <c:pt idx="2">
                  <c:v>Uncomfortable</c:v>
                </c:pt>
                <c:pt idx="3">
                  <c:v>Very uncomfortable</c:v>
                </c:pt>
                <c:pt idx="4">
                  <c:v>Not sure</c:v>
                </c:pt>
              </c:strCache>
            </c:strRef>
          </c:cat>
          <c:val>
            <c:numRef>
              <c:f>Sheet1!$B$2:$B$6</c:f>
              <c:numCache>
                <c:formatCode>0%</c:formatCode>
                <c:ptCount val="5"/>
                <c:pt idx="0">
                  <c:v>0.28000000000000008</c:v>
                </c:pt>
                <c:pt idx="1">
                  <c:v>0.62000000000000077</c:v>
                </c:pt>
                <c:pt idx="2">
                  <c:v>6.0000000000000032E-2</c:v>
                </c:pt>
                <c:pt idx="3">
                  <c:v>2.0000000000000011E-2</c:v>
                </c:pt>
                <c:pt idx="4">
                  <c:v>3.0000000000000002E-2</c:v>
                </c:pt>
              </c:numCache>
            </c:numRef>
          </c:val>
        </c:ser>
        <c:dLbls>
          <c:showLegendKey val="0"/>
          <c:showVal val="0"/>
          <c:showCatName val="0"/>
          <c:showSerName val="0"/>
          <c:showPercent val="0"/>
          <c:showBubbleSize val="0"/>
        </c:dLbls>
        <c:gapWidth val="100"/>
        <c:axId val="37876224"/>
        <c:axId val="33217280"/>
      </c:barChart>
      <c:catAx>
        <c:axId val="37876224"/>
        <c:scaling>
          <c:orientation val="minMax"/>
        </c:scaling>
        <c:delete val="0"/>
        <c:axPos val="b"/>
        <c:numFmt formatCode="@" sourceLinked="1"/>
        <c:majorTickMark val="out"/>
        <c:minorTickMark val="none"/>
        <c:tickLblPos val="nextTo"/>
        <c:spPr>
          <a:ln>
            <a:noFill/>
          </a:ln>
        </c:spPr>
        <c:txPr>
          <a:bodyPr/>
          <a:lstStyle/>
          <a:p>
            <a:pPr>
              <a:defRPr lang="en-US" sz="1200" b="1" baseline="0"/>
            </a:pPr>
            <a:endParaRPr lang="en-US"/>
          </a:p>
        </c:txPr>
        <c:crossAx val="33217280"/>
        <c:crosses val="autoZero"/>
        <c:auto val="1"/>
        <c:lblAlgn val="ctr"/>
        <c:lblOffset val="100"/>
        <c:noMultiLvlLbl val="0"/>
      </c:catAx>
      <c:valAx>
        <c:axId val="33217280"/>
        <c:scaling>
          <c:orientation val="minMax"/>
          <c:max val="1"/>
        </c:scaling>
        <c:delete val="1"/>
        <c:axPos val="l"/>
        <c:numFmt formatCode="0%" sourceLinked="1"/>
        <c:majorTickMark val="out"/>
        <c:minorTickMark val="none"/>
        <c:tickLblPos val="none"/>
        <c:crossAx val="37876224"/>
        <c:crosses val="autoZero"/>
        <c:crossBetween val="between"/>
      </c:valAx>
      <c:spPr>
        <a:noFill/>
        <a:ln w="25354">
          <a:noFill/>
        </a:ln>
      </c:spPr>
    </c:plotArea>
    <c:plotVisOnly val="1"/>
    <c:dispBlanksAs val="gap"/>
    <c:showDLblsOverMax val="0"/>
  </c:chart>
  <c:spPr>
    <a:noFill/>
  </c:spPr>
  <c:txPr>
    <a:bodyPr/>
    <a:lstStyle/>
    <a:p>
      <a:pPr>
        <a:defRPr sz="1786"/>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113838189916065"/>
          <c:y val="3.3580530567532789E-2"/>
          <c:w val="0.55749810462285221"/>
          <c:h val="0.77729345929063065"/>
        </c:manualLayout>
      </c:layout>
      <c:barChart>
        <c:barDir val="bar"/>
        <c:grouping val="stacked"/>
        <c:varyColors val="0"/>
        <c:ser>
          <c:idx val="0"/>
          <c:order val="0"/>
          <c:tx>
            <c:strRef>
              <c:f>Sheet1!$B$1</c:f>
              <c:strCache>
                <c:ptCount val="1"/>
                <c:pt idx="0">
                  <c:v>Very comfortable</c:v>
                </c:pt>
              </c:strCache>
            </c:strRef>
          </c:tx>
          <c:spPr>
            <a:solidFill>
              <a:srgbClr val="2B155D"/>
            </a:solidFill>
          </c:spPr>
          <c:invertIfNegative val="0"/>
          <c:dLbls>
            <c:dLbl>
              <c:idx val="1"/>
              <c:layout>
                <c:manualLayout>
                  <c:x val="9.3653258764695175E-3"/>
                  <c:y val="0"/>
                </c:manualLayout>
              </c:layout>
              <c:dLblPos val="ctr"/>
              <c:showLegendKey val="0"/>
              <c:showVal val="1"/>
              <c:showCatName val="0"/>
              <c:showSerName val="0"/>
              <c:showPercent val="0"/>
              <c:showBubbleSize val="0"/>
            </c:dLbl>
            <c:dLbl>
              <c:idx val="2"/>
              <c:layout>
                <c:manualLayout>
                  <c:x val="1.1706657345586752E-2"/>
                  <c:y val="5.8377328107881814E-3"/>
                </c:manualLayout>
              </c:layout>
              <c:dLblPos val="ctr"/>
              <c:showLegendKey val="0"/>
              <c:showVal val="1"/>
              <c:showCatName val="0"/>
              <c:showSerName val="0"/>
              <c:showPercent val="0"/>
              <c:showBubbleSize val="0"/>
            </c:dLbl>
            <c:dLbl>
              <c:idx val="4"/>
              <c:layout>
                <c:manualLayout>
                  <c:x val="6.2431615566758024E-3"/>
                  <c:y val="0"/>
                </c:manualLayout>
              </c:layout>
              <c:showLegendKey val="0"/>
              <c:showVal val="1"/>
              <c:showCatName val="0"/>
              <c:showSerName val="0"/>
              <c:showPercent val="0"/>
              <c:showBubbleSize val="0"/>
            </c:dLbl>
            <c:dLbl>
              <c:idx val="5"/>
              <c:layout>
                <c:manualLayout>
                  <c:x val="6.2431615566758024E-3"/>
                  <c:y val="0"/>
                </c:manualLayout>
              </c:layout>
              <c:showLegendKey val="0"/>
              <c:showVal val="1"/>
              <c:showCatName val="0"/>
              <c:showSerName val="0"/>
              <c:showPercent val="0"/>
              <c:showBubbleSize val="0"/>
            </c:dLbl>
            <c:dLbl>
              <c:idx val="6"/>
              <c:layout>
                <c:manualLayout>
                  <c:x val="7.8039519458447098E-3"/>
                  <c:y val="0"/>
                </c:manualLayout>
              </c:layout>
              <c:showLegendKey val="0"/>
              <c:showVal val="1"/>
              <c:showCatName val="0"/>
              <c:showSerName val="0"/>
              <c:showPercent val="0"/>
              <c:showBubbleSize val="0"/>
            </c:dLbl>
            <c:dLbl>
              <c:idx val="7"/>
              <c:layout>
                <c:manualLayout>
                  <c:x val="9.3646194381326996E-3"/>
                  <c:y val="3.0339170690905022E-7"/>
                </c:manualLayout>
              </c:layout>
              <c:showLegendKey val="0"/>
              <c:showVal val="1"/>
              <c:showCatName val="0"/>
              <c:showSerName val="0"/>
              <c:showPercent val="0"/>
              <c:showBubbleSize val="0"/>
            </c:dLbl>
            <c:dLbl>
              <c:idx val="8"/>
              <c:layout>
                <c:manualLayout>
                  <c:x val="9.3646194381326996E-3"/>
                  <c:y val="3.0339170690905022E-7"/>
                </c:manualLayout>
              </c:layout>
              <c:showLegendKey val="0"/>
              <c:showVal val="1"/>
              <c:showCatName val="0"/>
              <c:showSerName val="0"/>
              <c:showPercent val="0"/>
              <c:showBubbleSize val="0"/>
            </c:dLbl>
            <c:txPr>
              <a:bodyPr/>
              <a:lstStyle/>
              <a:p>
                <a:pPr>
                  <a:defRPr lang="en-US" sz="1100" b="1" i="0" baseline="0">
                    <a:solidFill>
                      <a:schemeClr val="bg1"/>
                    </a:solidFill>
                    <a:latin typeface="+mn-lt"/>
                  </a:defRPr>
                </a:pPr>
                <a:endParaRPr lang="en-US"/>
              </a:p>
            </c:txPr>
            <c:showLegendKey val="0"/>
            <c:showVal val="1"/>
            <c:showCatName val="0"/>
            <c:showSerName val="0"/>
            <c:showPercent val="0"/>
            <c:showBubbleSize val="0"/>
            <c:showLeaderLines val="0"/>
          </c:dLbls>
          <c:cat>
            <c:strRef>
              <c:f>Sheet1!$A$2:$A$10</c:f>
              <c:strCache>
                <c:ptCount val="9"/>
                <c:pt idx="0">
                  <c:v> You/your partner</c:v>
                </c:pt>
                <c:pt idx="1">
                  <c:v>Doctor/Nurse</c:v>
                </c:pt>
                <c:pt idx="2">
                  <c:v>School curriculum/teacher</c:v>
                </c:pt>
                <c:pt idx="3">
                  <c:v>Reference/non-fiction books</c:v>
                </c:pt>
                <c:pt idx="4">
                  <c:v>Novels/fiction books</c:v>
                </c:pt>
                <c:pt idx="5">
                  <c:v>Child’s friends and peers</c:v>
                </c:pt>
                <c:pt idx="6">
                  <c:v>The Internet</c:v>
                </c:pt>
                <c:pt idx="7">
                  <c:v> Other media inc. TV, movies, music videos, magazines</c:v>
                </c:pt>
                <c:pt idx="8">
                  <c:v>Social media (e.g. Facebook)</c:v>
                </c:pt>
              </c:strCache>
            </c:strRef>
          </c:cat>
          <c:val>
            <c:numRef>
              <c:f>Sheet1!$B$2:$B$10</c:f>
              <c:numCache>
                <c:formatCode>0%</c:formatCode>
                <c:ptCount val="9"/>
                <c:pt idx="0">
                  <c:v>0.68</c:v>
                </c:pt>
                <c:pt idx="1">
                  <c:v>0.63000000000000123</c:v>
                </c:pt>
                <c:pt idx="2">
                  <c:v>0.28000000000000008</c:v>
                </c:pt>
                <c:pt idx="3">
                  <c:v>0.21000000000000021</c:v>
                </c:pt>
                <c:pt idx="4">
                  <c:v>2.0000000000000011E-2</c:v>
                </c:pt>
                <c:pt idx="5">
                  <c:v>2.0000000000000011E-2</c:v>
                </c:pt>
                <c:pt idx="6">
                  <c:v>1.0000000000000005E-2</c:v>
                </c:pt>
                <c:pt idx="7">
                  <c:v>1.0000000000000005E-2</c:v>
                </c:pt>
                <c:pt idx="8">
                  <c:v>1.0000000000000005E-2</c:v>
                </c:pt>
              </c:numCache>
            </c:numRef>
          </c:val>
        </c:ser>
        <c:ser>
          <c:idx val="1"/>
          <c:order val="1"/>
          <c:tx>
            <c:strRef>
              <c:f>Sheet1!$C$1</c:f>
              <c:strCache>
                <c:ptCount val="1"/>
                <c:pt idx="0">
                  <c:v>Comfortable</c:v>
                </c:pt>
              </c:strCache>
            </c:strRef>
          </c:tx>
          <c:spPr>
            <a:solidFill>
              <a:srgbClr val="80A0B7"/>
            </a:solidFill>
          </c:spPr>
          <c:invertIfNegative val="0"/>
          <c:dLbls>
            <c:dLbl>
              <c:idx val="7"/>
              <c:layout>
                <c:manualLayout>
                  <c:x val="7.8039519458447098E-3"/>
                  <c:y val="0"/>
                </c:manualLayout>
              </c:layout>
              <c:showLegendKey val="0"/>
              <c:showVal val="1"/>
              <c:showCatName val="0"/>
              <c:showSerName val="0"/>
              <c:showPercent val="0"/>
              <c:showBubbleSize val="0"/>
            </c:dLbl>
            <c:txPr>
              <a:bodyPr/>
              <a:lstStyle/>
              <a:p>
                <a:pPr>
                  <a:defRPr lang="en-US" sz="1100" b="1" i="0" baseline="0">
                    <a:solidFill>
                      <a:schemeClr val="bg1"/>
                    </a:solidFill>
                    <a:latin typeface="+mn-lt"/>
                  </a:defRPr>
                </a:pPr>
                <a:endParaRPr lang="en-US"/>
              </a:p>
            </c:txPr>
            <c:showLegendKey val="0"/>
            <c:showVal val="1"/>
            <c:showCatName val="0"/>
            <c:showSerName val="0"/>
            <c:showPercent val="0"/>
            <c:showBubbleSize val="0"/>
            <c:showLeaderLines val="0"/>
          </c:dLbls>
          <c:cat>
            <c:strRef>
              <c:f>Sheet1!$A$2:$A$10</c:f>
              <c:strCache>
                <c:ptCount val="9"/>
                <c:pt idx="0">
                  <c:v> You/your partner</c:v>
                </c:pt>
                <c:pt idx="1">
                  <c:v>Doctor/Nurse</c:v>
                </c:pt>
                <c:pt idx="2">
                  <c:v>School curriculum/teacher</c:v>
                </c:pt>
                <c:pt idx="3">
                  <c:v>Reference/non-fiction books</c:v>
                </c:pt>
                <c:pt idx="4">
                  <c:v>Novels/fiction books</c:v>
                </c:pt>
                <c:pt idx="5">
                  <c:v>Child’s friends and peers</c:v>
                </c:pt>
                <c:pt idx="6">
                  <c:v>The Internet</c:v>
                </c:pt>
                <c:pt idx="7">
                  <c:v> Other media inc. TV, movies, music videos, magazines</c:v>
                </c:pt>
                <c:pt idx="8">
                  <c:v>Social media (e.g. Facebook)</c:v>
                </c:pt>
              </c:strCache>
            </c:strRef>
          </c:cat>
          <c:val>
            <c:numRef>
              <c:f>Sheet1!$C$2:$C$10</c:f>
              <c:numCache>
                <c:formatCode>0%</c:formatCode>
                <c:ptCount val="9"/>
                <c:pt idx="0">
                  <c:v>0.28000000000000008</c:v>
                </c:pt>
                <c:pt idx="1">
                  <c:v>0.33000000000000074</c:v>
                </c:pt>
                <c:pt idx="2">
                  <c:v>0.62000000000000111</c:v>
                </c:pt>
                <c:pt idx="3">
                  <c:v>0.53</c:v>
                </c:pt>
                <c:pt idx="4">
                  <c:v>0.19</c:v>
                </c:pt>
                <c:pt idx="5">
                  <c:v>0.12000000000000002</c:v>
                </c:pt>
                <c:pt idx="6">
                  <c:v>0.12000000000000002</c:v>
                </c:pt>
                <c:pt idx="7">
                  <c:v>0.12000000000000002</c:v>
                </c:pt>
                <c:pt idx="8">
                  <c:v>0.05</c:v>
                </c:pt>
              </c:numCache>
            </c:numRef>
          </c:val>
        </c:ser>
        <c:ser>
          <c:idx val="2"/>
          <c:order val="2"/>
          <c:tx>
            <c:strRef>
              <c:f>Sheet1!$D$1</c:f>
              <c:strCache>
                <c:ptCount val="1"/>
                <c:pt idx="0">
                  <c:v>Uncomfortable</c:v>
                </c:pt>
              </c:strCache>
            </c:strRef>
          </c:tx>
          <c:spPr>
            <a:solidFill>
              <a:srgbClr val="CFC3D0"/>
            </a:solidFill>
          </c:spPr>
          <c:invertIfNegative val="0"/>
          <c:dLbls>
            <c:dLbl>
              <c:idx val="1"/>
              <c:layout>
                <c:manualLayout>
                  <c:x val="-4.6823711675068515E-3"/>
                  <c:y val="0"/>
                </c:manualLayout>
              </c:layout>
              <c:showLegendKey val="0"/>
              <c:showVal val="1"/>
              <c:showCatName val="0"/>
              <c:showSerName val="0"/>
              <c:showPercent val="0"/>
              <c:showBubbleSize val="0"/>
            </c:dLbl>
            <c:txPr>
              <a:bodyPr/>
              <a:lstStyle/>
              <a:p>
                <a:pPr>
                  <a:defRPr lang="en-US" sz="1100" b="1" i="0" baseline="0">
                    <a:solidFill>
                      <a:schemeClr val="bg1"/>
                    </a:solidFill>
                    <a:latin typeface="+mn-lt"/>
                  </a:defRPr>
                </a:pPr>
                <a:endParaRPr lang="en-US"/>
              </a:p>
            </c:txPr>
            <c:showLegendKey val="0"/>
            <c:showVal val="1"/>
            <c:showCatName val="0"/>
            <c:showSerName val="0"/>
            <c:showPercent val="0"/>
            <c:showBubbleSize val="0"/>
            <c:showLeaderLines val="0"/>
          </c:dLbls>
          <c:cat>
            <c:strRef>
              <c:f>Sheet1!$A$2:$A$10</c:f>
              <c:strCache>
                <c:ptCount val="9"/>
                <c:pt idx="0">
                  <c:v> You/your partner</c:v>
                </c:pt>
                <c:pt idx="1">
                  <c:v>Doctor/Nurse</c:v>
                </c:pt>
                <c:pt idx="2">
                  <c:v>School curriculum/teacher</c:v>
                </c:pt>
                <c:pt idx="3">
                  <c:v>Reference/non-fiction books</c:v>
                </c:pt>
                <c:pt idx="4">
                  <c:v>Novels/fiction books</c:v>
                </c:pt>
                <c:pt idx="5">
                  <c:v>Child’s friends and peers</c:v>
                </c:pt>
                <c:pt idx="6">
                  <c:v>The Internet</c:v>
                </c:pt>
                <c:pt idx="7">
                  <c:v> Other media inc. TV, movies, music videos, magazines</c:v>
                </c:pt>
                <c:pt idx="8">
                  <c:v>Social media (e.g. Facebook)</c:v>
                </c:pt>
              </c:strCache>
            </c:strRef>
          </c:cat>
          <c:val>
            <c:numRef>
              <c:f>Sheet1!$D$2:$D$10</c:f>
              <c:numCache>
                <c:formatCode>0%</c:formatCode>
                <c:ptCount val="9"/>
                <c:pt idx="0">
                  <c:v>3.0000000000000002E-2</c:v>
                </c:pt>
                <c:pt idx="1">
                  <c:v>2.0000000000000011E-2</c:v>
                </c:pt>
                <c:pt idx="2">
                  <c:v>6.0000000000000032E-2</c:v>
                </c:pt>
                <c:pt idx="3">
                  <c:v>0.14000000000000001</c:v>
                </c:pt>
                <c:pt idx="4">
                  <c:v>0.39000000000000062</c:v>
                </c:pt>
                <c:pt idx="5">
                  <c:v>0.44</c:v>
                </c:pt>
                <c:pt idx="6">
                  <c:v>0.35000000000000031</c:v>
                </c:pt>
                <c:pt idx="7">
                  <c:v>0.4</c:v>
                </c:pt>
                <c:pt idx="8">
                  <c:v>0.26</c:v>
                </c:pt>
              </c:numCache>
            </c:numRef>
          </c:val>
        </c:ser>
        <c:ser>
          <c:idx val="3"/>
          <c:order val="3"/>
          <c:tx>
            <c:strRef>
              <c:f>Sheet1!$E$1</c:f>
              <c:strCache>
                <c:ptCount val="1"/>
                <c:pt idx="0">
                  <c:v>Very uncomfortable</c:v>
                </c:pt>
              </c:strCache>
            </c:strRef>
          </c:tx>
          <c:spPr>
            <a:solidFill>
              <a:srgbClr val="856A89"/>
            </a:solidFill>
          </c:spPr>
          <c:invertIfNegative val="0"/>
          <c:dLbls>
            <c:dLbl>
              <c:idx val="1"/>
              <c:layout>
                <c:manualLayout>
                  <c:x val="7.8039519458447722E-3"/>
                  <c:y val="0"/>
                </c:manualLayout>
              </c:layout>
              <c:showLegendKey val="0"/>
              <c:showVal val="1"/>
              <c:showCatName val="0"/>
              <c:showSerName val="0"/>
              <c:showPercent val="0"/>
              <c:showBubbleSize val="0"/>
            </c:dLbl>
            <c:txPr>
              <a:bodyPr/>
              <a:lstStyle/>
              <a:p>
                <a:pPr>
                  <a:defRPr lang="en-US" sz="1100" b="1" i="0" baseline="0">
                    <a:solidFill>
                      <a:schemeClr val="bg1"/>
                    </a:solidFill>
                    <a:latin typeface="+mn-lt"/>
                  </a:defRPr>
                </a:pPr>
                <a:endParaRPr lang="en-US"/>
              </a:p>
            </c:txPr>
            <c:showLegendKey val="0"/>
            <c:showVal val="1"/>
            <c:showCatName val="0"/>
            <c:showSerName val="0"/>
            <c:showPercent val="0"/>
            <c:showBubbleSize val="0"/>
            <c:showLeaderLines val="0"/>
          </c:dLbls>
          <c:cat>
            <c:strRef>
              <c:f>Sheet1!$A$2:$A$10</c:f>
              <c:strCache>
                <c:ptCount val="9"/>
                <c:pt idx="0">
                  <c:v> You/your partner</c:v>
                </c:pt>
                <c:pt idx="1">
                  <c:v>Doctor/Nurse</c:v>
                </c:pt>
                <c:pt idx="2">
                  <c:v>School curriculum/teacher</c:v>
                </c:pt>
                <c:pt idx="3">
                  <c:v>Reference/non-fiction books</c:v>
                </c:pt>
                <c:pt idx="4">
                  <c:v>Novels/fiction books</c:v>
                </c:pt>
                <c:pt idx="5">
                  <c:v>Child’s friends and peers</c:v>
                </c:pt>
                <c:pt idx="6">
                  <c:v>The Internet</c:v>
                </c:pt>
                <c:pt idx="7">
                  <c:v> Other media inc. TV, movies, music videos, magazines</c:v>
                </c:pt>
                <c:pt idx="8">
                  <c:v>Social media (e.g. Facebook)</c:v>
                </c:pt>
              </c:strCache>
            </c:strRef>
          </c:cat>
          <c:val>
            <c:numRef>
              <c:f>Sheet1!$E$2:$E$10</c:f>
              <c:numCache>
                <c:formatCode>0%</c:formatCode>
                <c:ptCount val="9"/>
                <c:pt idx="1">
                  <c:v>1.0000000000000005E-2</c:v>
                </c:pt>
                <c:pt idx="2">
                  <c:v>2.0000000000000011E-2</c:v>
                </c:pt>
                <c:pt idx="3">
                  <c:v>7.0000000000000021E-2</c:v>
                </c:pt>
                <c:pt idx="4">
                  <c:v>0.32000000000000062</c:v>
                </c:pt>
                <c:pt idx="5">
                  <c:v>0.36000000000000032</c:v>
                </c:pt>
                <c:pt idx="6">
                  <c:v>0.47000000000000008</c:v>
                </c:pt>
                <c:pt idx="7">
                  <c:v>0.42000000000000032</c:v>
                </c:pt>
                <c:pt idx="8">
                  <c:v>0.63000000000000123</c:v>
                </c:pt>
              </c:numCache>
            </c:numRef>
          </c:val>
        </c:ser>
        <c:ser>
          <c:idx val="4"/>
          <c:order val="4"/>
          <c:tx>
            <c:strRef>
              <c:f>Sheet1!$F$1</c:f>
              <c:strCache>
                <c:ptCount val="1"/>
                <c:pt idx="0">
                  <c:v>Not sure</c:v>
                </c:pt>
              </c:strCache>
            </c:strRef>
          </c:tx>
          <c:spPr>
            <a:solidFill>
              <a:schemeClr val="bg1">
                <a:lumMod val="50000"/>
              </a:schemeClr>
            </a:solidFill>
          </c:spPr>
          <c:invertIfNegative val="0"/>
          <c:dLbls>
            <c:dLbl>
              <c:idx val="0"/>
              <c:layout>
                <c:manualLayout>
                  <c:x val="4.6823711675067371E-3"/>
                  <c:y val="0"/>
                </c:manualLayout>
              </c:layout>
              <c:showLegendKey val="0"/>
              <c:showVal val="1"/>
              <c:showCatName val="0"/>
              <c:showSerName val="0"/>
              <c:showPercent val="0"/>
              <c:showBubbleSize val="0"/>
            </c:dLbl>
            <c:dLbl>
              <c:idx val="1"/>
              <c:layout>
                <c:manualLayout>
                  <c:x val="0"/>
                  <c:y val="6.9288209156159969E-7"/>
                </c:manualLayout>
              </c:layout>
              <c:showLegendKey val="0"/>
              <c:showVal val="1"/>
              <c:showCatName val="0"/>
              <c:showSerName val="0"/>
              <c:showPercent val="0"/>
              <c:showBubbleSize val="0"/>
            </c:dLbl>
            <c:txPr>
              <a:bodyPr/>
              <a:lstStyle/>
              <a:p>
                <a:pPr>
                  <a:defRPr lang="en-US" sz="1100" b="1">
                    <a:solidFill>
                      <a:schemeClr val="bg1"/>
                    </a:solidFill>
                  </a:defRPr>
                </a:pPr>
                <a:endParaRPr lang="en-US"/>
              </a:p>
            </c:txPr>
            <c:showLegendKey val="0"/>
            <c:showVal val="1"/>
            <c:showCatName val="0"/>
            <c:showSerName val="0"/>
            <c:showPercent val="0"/>
            <c:showBubbleSize val="0"/>
            <c:showLeaderLines val="0"/>
          </c:dLbls>
          <c:cat>
            <c:strRef>
              <c:f>Sheet1!$A$2:$A$10</c:f>
              <c:strCache>
                <c:ptCount val="9"/>
                <c:pt idx="0">
                  <c:v> You/your partner</c:v>
                </c:pt>
                <c:pt idx="1">
                  <c:v>Doctor/Nurse</c:v>
                </c:pt>
                <c:pt idx="2">
                  <c:v>School curriculum/teacher</c:v>
                </c:pt>
                <c:pt idx="3">
                  <c:v>Reference/non-fiction books</c:v>
                </c:pt>
                <c:pt idx="4">
                  <c:v>Novels/fiction books</c:v>
                </c:pt>
                <c:pt idx="5">
                  <c:v>Child’s friends and peers</c:v>
                </c:pt>
                <c:pt idx="6">
                  <c:v>The Internet</c:v>
                </c:pt>
                <c:pt idx="7">
                  <c:v> Other media inc. TV, movies, music videos, magazines</c:v>
                </c:pt>
                <c:pt idx="8">
                  <c:v>Social media (e.g. Facebook)</c:v>
                </c:pt>
              </c:strCache>
            </c:strRef>
          </c:cat>
          <c:val>
            <c:numRef>
              <c:f>Sheet1!$F$2:$F$10</c:f>
              <c:numCache>
                <c:formatCode>0%</c:formatCode>
                <c:ptCount val="9"/>
                <c:pt idx="0">
                  <c:v>1.0000000000000005E-2</c:v>
                </c:pt>
                <c:pt idx="1">
                  <c:v>1.0000000000000005E-2</c:v>
                </c:pt>
                <c:pt idx="2">
                  <c:v>3.0000000000000002E-2</c:v>
                </c:pt>
                <c:pt idx="3">
                  <c:v>0.05</c:v>
                </c:pt>
                <c:pt idx="4">
                  <c:v>7.0000000000000021E-2</c:v>
                </c:pt>
                <c:pt idx="5">
                  <c:v>6.0000000000000032E-2</c:v>
                </c:pt>
                <c:pt idx="6">
                  <c:v>0.05</c:v>
                </c:pt>
                <c:pt idx="7">
                  <c:v>6.0000000000000032E-2</c:v>
                </c:pt>
                <c:pt idx="8">
                  <c:v>0.05</c:v>
                </c:pt>
              </c:numCache>
            </c:numRef>
          </c:val>
        </c:ser>
        <c:dLbls>
          <c:showLegendKey val="0"/>
          <c:showVal val="0"/>
          <c:showCatName val="0"/>
          <c:showSerName val="0"/>
          <c:showPercent val="0"/>
          <c:showBubbleSize val="0"/>
        </c:dLbls>
        <c:gapWidth val="55"/>
        <c:overlap val="100"/>
        <c:axId val="37670912"/>
        <c:axId val="79234176"/>
      </c:barChart>
      <c:catAx>
        <c:axId val="37670912"/>
        <c:scaling>
          <c:orientation val="maxMin"/>
        </c:scaling>
        <c:delete val="0"/>
        <c:axPos val="l"/>
        <c:numFmt formatCode="@" sourceLinked="1"/>
        <c:majorTickMark val="none"/>
        <c:minorTickMark val="none"/>
        <c:tickLblPos val="nextTo"/>
        <c:spPr>
          <a:noFill/>
          <a:ln>
            <a:noFill/>
          </a:ln>
        </c:spPr>
        <c:txPr>
          <a:bodyPr/>
          <a:lstStyle/>
          <a:p>
            <a:pPr>
              <a:defRPr lang="en-US" sz="1193" baseline="0">
                <a:latin typeface="+mn-lt"/>
              </a:defRPr>
            </a:pPr>
            <a:endParaRPr lang="en-US"/>
          </a:p>
        </c:txPr>
        <c:crossAx val="79234176"/>
        <c:crosses val="autoZero"/>
        <c:auto val="1"/>
        <c:lblAlgn val="ctr"/>
        <c:lblOffset val="100"/>
        <c:noMultiLvlLbl val="0"/>
      </c:catAx>
      <c:valAx>
        <c:axId val="79234176"/>
        <c:scaling>
          <c:orientation val="minMax"/>
          <c:max val="1"/>
        </c:scaling>
        <c:delete val="1"/>
        <c:axPos val="t"/>
        <c:numFmt formatCode="0%" sourceLinked="1"/>
        <c:majorTickMark val="out"/>
        <c:minorTickMark val="none"/>
        <c:tickLblPos val="none"/>
        <c:crossAx val="37670912"/>
        <c:crosses val="autoZero"/>
        <c:crossBetween val="between"/>
      </c:valAx>
      <c:spPr>
        <a:noFill/>
        <a:ln w="25384">
          <a:noFill/>
        </a:ln>
      </c:spPr>
    </c:plotArea>
    <c:legend>
      <c:legendPos val="r"/>
      <c:layout>
        <c:manualLayout>
          <c:xMode val="edge"/>
          <c:yMode val="edge"/>
          <c:x val="6.4809301524179422E-2"/>
          <c:y val="0.8394616444724986"/>
          <c:w val="0.85001197630105763"/>
          <c:h val="0.12533987272208183"/>
        </c:manualLayout>
      </c:layout>
      <c:overlay val="0"/>
      <c:txPr>
        <a:bodyPr/>
        <a:lstStyle/>
        <a:p>
          <a:pPr>
            <a:defRPr lang="en-US" sz="1193" baseline="0">
              <a:latin typeface="+mn-lt"/>
            </a:defRPr>
          </a:pPr>
          <a:endParaRPr lang="en-US"/>
        </a:p>
      </c:txPr>
    </c:legend>
    <c:plotVisOnly val="1"/>
    <c:dispBlanksAs val="gap"/>
    <c:showDLblsOverMax val="0"/>
  </c:chart>
  <c:spPr>
    <a:noFill/>
  </c:spPr>
  <c:txPr>
    <a:bodyPr/>
    <a:lstStyle/>
    <a:p>
      <a:pPr>
        <a:defRPr sz="179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75904207168627E-2"/>
          <c:y val="8.1114562769380949E-2"/>
          <c:w val="0.51312740664751766"/>
          <c:h val="0.91888561662649404"/>
        </c:manualLayout>
      </c:layout>
      <c:pieChart>
        <c:varyColors val="1"/>
        <c:dLbls>
          <c:showLegendKey val="0"/>
          <c:showVal val="0"/>
          <c:showCatName val="0"/>
          <c:showSerName val="0"/>
          <c:showPercent val="0"/>
          <c:showBubbleSize val="0"/>
          <c:showLeaderLines val="1"/>
        </c:dLbls>
        <c:firstSliceAng val="0"/>
      </c:pieChart>
      <c:spPr>
        <a:noFill/>
        <a:ln w="25364">
          <a:noFill/>
        </a:ln>
      </c:spPr>
    </c:plotArea>
    <c:legend>
      <c:legendPos val="r"/>
      <c:layout>
        <c:manualLayout>
          <c:xMode val="edge"/>
          <c:yMode val="edge"/>
          <c:x val="0.63504804780139545"/>
          <c:y val="0.19404803960307856"/>
          <c:w val="0.36165584292897784"/>
          <c:h val="0.80323516421578967"/>
        </c:manualLayout>
      </c:layout>
      <c:overlay val="0"/>
      <c:txPr>
        <a:bodyPr/>
        <a:lstStyle/>
        <a:p>
          <a:pPr>
            <a:defRPr lang="en-US" sz="1193" baseline="0">
              <a:latin typeface="Arial Narrow" pitchFamily="34" charset="0"/>
            </a:defRPr>
          </a:pPr>
          <a:endParaRPr lang="en-US"/>
        </a:p>
      </c:txPr>
    </c:legend>
    <c:plotVisOnly val="1"/>
    <c:dispBlanksAs val="zero"/>
    <c:showDLblsOverMax val="0"/>
  </c:chart>
  <c:spPr>
    <a:noFill/>
  </c:spPr>
  <c:txPr>
    <a:bodyPr/>
    <a:lstStyle/>
    <a:p>
      <a:pPr>
        <a:defRPr sz="179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49630541251466"/>
          <c:y val="3.3580607687521212E-2"/>
          <c:w val="0.54189020073116267"/>
          <c:h val="0.84582922461795162"/>
        </c:manualLayout>
      </c:layout>
      <c:barChart>
        <c:barDir val="bar"/>
        <c:grouping val="stacked"/>
        <c:varyColors val="0"/>
        <c:ser>
          <c:idx val="0"/>
          <c:order val="0"/>
          <c:tx>
            <c:strRef>
              <c:f>Sheet1!$B$1</c:f>
              <c:strCache>
                <c:ptCount val="1"/>
                <c:pt idx="0">
                  <c:v>Very important</c:v>
                </c:pt>
              </c:strCache>
            </c:strRef>
          </c:tx>
          <c:spPr>
            <a:solidFill>
              <a:srgbClr val="2B155D"/>
            </a:solidFill>
          </c:spPr>
          <c:invertIfNegative val="0"/>
          <c:dLbls>
            <c:dLbl>
              <c:idx val="1"/>
              <c:layout>
                <c:manualLayout>
                  <c:x val="9.3653258764695175E-3"/>
                  <c:y val="0"/>
                </c:manualLayout>
              </c:layout>
              <c:dLblPos val="ctr"/>
              <c:showLegendKey val="0"/>
              <c:showVal val="1"/>
              <c:showCatName val="0"/>
              <c:showSerName val="0"/>
              <c:showPercent val="0"/>
              <c:showBubbleSize val="0"/>
            </c:dLbl>
            <c:dLbl>
              <c:idx val="2"/>
              <c:layout>
                <c:manualLayout>
                  <c:x val="1.1706657345586752E-2"/>
                  <c:y val="5.8377328107881814E-3"/>
                </c:manualLayout>
              </c:layout>
              <c:dLblPos val="ctr"/>
              <c:showLegendKey val="0"/>
              <c:showVal val="1"/>
              <c:showCatName val="0"/>
              <c:showSerName val="0"/>
              <c:showPercent val="0"/>
              <c:showBubbleSize val="0"/>
            </c:dLbl>
            <c:txPr>
              <a:bodyPr/>
              <a:lstStyle/>
              <a:p>
                <a:pPr>
                  <a:defRPr lang="en-US" sz="1100" b="1" i="0" baseline="0">
                    <a:solidFill>
                      <a:schemeClr val="bg1"/>
                    </a:solidFill>
                    <a:latin typeface="+mn-lt"/>
                  </a:defRPr>
                </a:pPr>
                <a:endParaRPr lang="en-US"/>
              </a:p>
            </c:txPr>
            <c:showLegendKey val="0"/>
            <c:showVal val="1"/>
            <c:showCatName val="0"/>
            <c:showSerName val="0"/>
            <c:showPercent val="0"/>
            <c:showBubbleSize val="0"/>
            <c:showLeaderLines val="0"/>
          </c:dLbls>
          <c:cat>
            <c:strRef>
              <c:f>Sheet1!$A$2:$A$14</c:f>
              <c:strCache>
                <c:ptCount val="13"/>
                <c:pt idx="0">
                  <c:v>Self esteem and personal development</c:v>
                </c:pt>
                <c:pt idx="1">
                  <c:v>Sexually transmitted infections (STIs) incl. HIV </c:v>
                </c:pt>
                <c:pt idx="2">
                  <c:v>Communication skills</c:v>
                </c:pt>
                <c:pt idx="3">
                  <c:v>Decision making skills</c:v>
                </c:pt>
                <c:pt idx="4">
                  <c:v>Physical, cognitive, emotional,  social changes</c:v>
                </c:pt>
                <c:pt idx="5">
                  <c:v>Puberty </c:v>
                </c:pt>
                <c:pt idx="6">
                  <c:v>Skills for healthy relationships</c:v>
                </c:pt>
                <c:pt idx="7">
                  <c:v>Methods of contraception</c:v>
                </c:pt>
                <c:pt idx="8">
                  <c:v>Correct names for body parts incl. genitalia</c:v>
                </c:pt>
                <c:pt idx="9">
                  <c:v>Abstinence and delaying sexual activity</c:v>
                </c:pt>
                <c:pt idx="10">
                  <c:v>Reproduction</c:v>
                </c:pt>
                <c:pt idx="11">
                  <c:v>Sexual orientation</c:v>
                </c:pt>
                <c:pt idx="12">
                  <c:v>Media literacy re sexual content</c:v>
                </c:pt>
              </c:strCache>
            </c:strRef>
          </c:cat>
          <c:val>
            <c:numRef>
              <c:f>Sheet1!$B$2:$B$14</c:f>
              <c:numCache>
                <c:formatCode>0%</c:formatCode>
                <c:ptCount val="13"/>
                <c:pt idx="0">
                  <c:v>0.76000000000000134</c:v>
                </c:pt>
                <c:pt idx="1">
                  <c:v>0.75000000000000133</c:v>
                </c:pt>
                <c:pt idx="2">
                  <c:v>0.72000000000000064</c:v>
                </c:pt>
                <c:pt idx="3">
                  <c:v>0.71000000000000063</c:v>
                </c:pt>
                <c:pt idx="4">
                  <c:v>0.64000000000000135</c:v>
                </c:pt>
                <c:pt idx="5">
                  <c:v>0.62000000000000122</c:v>
                </c:pt>
                <c:pt idx="6">
                  <c:v>0.61000000000000065</c:v>
                </c:pt>
                <c:pt idx="7">
                  <c:v>0.61000000000000065</c:v>
                </c:pt>
                <c:pt idx="8">
                  <c:v>0.58000000000000007</c:v>
                </c:pt>
                <c:pt idx="9">
                  <c:v>0.56999999999999995</c:v>
                </c:pt>
                <c:pt idx="10">
                  <c:v>0.56000000000000005</c:v>
                </c:pt>
                <c:pt idx="11">
                  <c:v>0.42000000000000032</c:v>
                </c:pt>
                <c:pt idx="12">
                  <c:v>0.37000000000000038</c:v>
                </c:pt>
              </c:numCache>
            </c:numRef>
          </c:val>
        </c:ser>
        <c:ser>
          <c:idx val="1"/>
          <c:order val="1"/>
          <c:tx>
            <c:strRef>
              <c:f>Sheet1!$C$1</c:f>
              <c:strCache>
                <c:ptCount val="1"/>
                <c:pt idx="0">
                  <c:v>Important</c:v>
                </c:pt>
              </c:strCache>
            </c:strRef>
          </c:tx>
          <c:spPr>
            <a:solidFill>
              <a:srgbClr val="80A0B7"/>
            </a:solidFill>
          </c:spPr>
          <c:invertIfNegative val="0"/>
          <c:dLbls>
            <c:txPr>
              <a:bodyPr/>
              <a:lstStyle/>
              <a:p>
                <a:pPr>
                  <a:defRPr lang="en-US" sz="1100" b="1" i="0" baseline="0">
                    <a:solidFill>
                      <a:schemeClr val="bg1"/>
                    </a:solidFill>
                    <a:latin typeface="+mn-lt"/>
                  </a:defRPr>
                </a:pPr>
                <a:endParaRPr lang="en-US"/>
              </a:p>
            </c:txPr>
            <c:showLegendKey val="0"/>
            <c:showVal val="1"/>
            <c:showCatName val="0"/>
            <c:showSerName val="0"/>
            <c:showPercent val="0"/>
            <c:showBubbleSize val="0"/>
            <c:showLeaderLines val="0"/>
          </c:dLbls>
          <c:cat>
            <c:strRef>
              <c:f>Sheet1!$A$2:$A$14</c:f>
              <c:strCache>
                <c:ptCount val="13"/>
                <c:pt idx="0">
                  <c:v>Self esteem and personal development</c:v>
                </c:pt>
                <c:pt idx="1">
                  <c:v>Sexually transmitted infections (STIs) incl. HIV </c:v>
                </c:pt>
                <c:pt idx="2">
                  <c:v>Communication skills</c:v>
                </c:pt>
                <c:pt idx="3">
                  <c:v>Decision making skills</c:v>
                </c:pt>
                <c:pt idx="4">
                  <c:v>Physical, cognitive, emotional,  social changes</c:v>
                </c:pt>
                <c:pt idx="5">
                  <c:v>Puberty </c:v>
                </c:pt>
                <c:pt idx="6">
                  <c:v>Skills for healthy relationships</c:v>
                </c:pt>
                <c:pt idx="7">
                  <c:v>Methods of contraception</c:v>
                </c:pt>
                <c:pt idx="8">
                  <c:v>Correct names for body parts incl. genitalia</c:v>
                </c:pt>
                <c:pt idx="9">
                  <c:v>Abstinence and delaying sexual activity</c:v>
                </c:pt>
                <c:pt idx="10">
                  <c:v>Reproduction</c:v>
                </c:pt>
                <c:pt idx="11">
                  <c:v>Sexual orientation</c:v>
                </c:pt>
                <c:pt idx="12">
                  <c:v>Media literacy re sexual content</c:v>
                </c:pt>
              </c:strCache>
            </c:strRef>
          </c:cat>
          <c:val>
            <c:numRef>
              <c:f>Sheet1!$C$2:$C$14</c:f>
              <c:numCache>
                <c:formatCode>0%</c:formatCode>
                <c:ptCount val="13"/>
                <c:pt idx="0">
                  <c:v>0.21000000000000021</c:v>
                </c:pt>
                <c:pt idx="1">
                  <c:v>0.21000000000000021</c:v>
                </c:pt>
                <c:pt idx="2">
                  <c:v>0.24000000000000021</c:v>
                </c:pt>
                <c:pt idx="3">
                  <c:v>0.25</c:v>
                </c:pt>
                <c:pt idx="4">
                  <c:v>0.33000000000000085</c:v>
                </c:pt>
                <c:pt idx="5">
                  <c:v>0.35000000000000031</c:v>
                </c:pt>
                <c:pt idx="6">
                  <c:v>0.32000000000000067</c:v>
                </c:pt>
                <c:pt idx="7">
                  <c:v>0.31000000000000061</c:v>
                </c:pt>
                <c:pt idx="8">
                  <c:v>0.37000000000000038</c:v>
                </c:pt>
                <c:pt idx="9">
                  <c:v>0.34</c:v>
                </c:pt>
                <c:pt idx="10">
                  <c:v>0.39000000000000068</c:v>
                </c:pt>
                <c:pt idx="11">
                  <c:v>0.37000000000000038</c:v>
                </c:pt>
                <c:pt idx="12">
                  <c:v>0.42000000000000032</c:v>
                </c:pt>
              </c:numCache>
            </c:numRef>
          </c:val>
        </c:ser>
        <c:ser>
          <c:idx val="2"/>
          <c:order val="2"/>
          <c:tx>
            <c:strRef>
              <c:f>Sheet1!$D$1</c:f>
              <c:strCache>
                <c:ptCount val="1"/>
                <c:pt idx="0">
                  <c:v>Not very/at all important</c:v>
                </c:pt>
              </c:strCache>
            </c:strRef>
          </c:tx>
          <c:spPr>
            <a:solidFill>
              <a:srgbClr val="CFC3D0"/>
            </a:solidFill>
          </c:spPr>
          <c:invertIfNegative val="0"/>
          <c:dLbls>
            <c:txPr>
              <a:bodyPr/>
              <a:lstStyle/>
              <a:p>
                <a:pPr>
                  <a:defRPr lang="en-US" sz="1100" b="1" i="0" baseline="0">
                    <a:solidFill>
                      <a:schemeClr val="bg1"/>
                    </a:solidFill>
                    <a:latin typeface="+mn-lt"/>
                  </a:defRPr>
                </a:pPr>
                <a:endParaRPr lang="en-US"/>
              </a:p>
            </c:txPr>
            <c:showLegendKey val="0"/>
            <c:showVal val="1"/>
            <c:showCatName val="0"/>
            <c:showSerName val="0"/>
            <c:showPercent val="0"/>
            <c:showBubbleSize val="0"/>
            <c:showLeaderLines val="0"/>
          </c:dLbls>
          <c:cat>
            <c:strRef>
              <c:f>Sheet1!$A$2:$A$14</c:f>
              <c:strCache>
                <c:ptCount val="13"/>
                <c:pt idx="0">
                  <c:v>Self esteem and personal development</c:v>
                </c:pt>
                <c:pt idx="1">
                  <c:v>Sexually transmitted infections (STIs) incl. HIV </c:v>
                </c:pt>
                <c:pt idx="2">
                  <c:v>Communication skills</c:v>
                </c:pt>
                <c:pt idx="3">
                  <c:v>Decision making skills</c:v>
                </c:pt>
                <c:pt idx="4">
                  <c:v>Physical, cognitive, emotional,  social changes</c:v>
                </c:pt>
                <c:pt idx="5">
                  <c:v>Puberty </c:v>
                </c:pt>
                <c:pt idx="6">
                  <c:v>Skills for healthy relationships</c:v>
                </c:pt>
                <c:pt idx="7">
                  <c:v>Methods of contraception</c:v>
                </c:pt>
                <c:pt idx="8">
                  <c:v>Correct names for body parts incl. genitalia</c:v>
                </c:pt>
                <c:pt idx="9">
                  <c:v>Abstinence and delaying sexual activity</c:v>
                </c:pt>
                <c:pt idx="10">
                  <c:v>Reproduction</c:v>
                </c:pt>
                <c:pt idx="11">
                  <c:v>Sexual orientation</c:v>
                </c:pt>
                <c:pt idx="12">
                  <c:v>Media literacy re sexual content</c:v>
                </c:pt>
              </c:strCache>
            </c:strRef>
          </c:cat>
          <c:val>
            <c:numRef>
              <c:f>Sheet1!$D$2:$D$14</c:f>
              <c:numCache>
                <c:formatCode>0%</c:formatCode>
                <c:ptCount val="13"/>
                <c:pt idx="0">
                  <c:v>2.0000000000000011E-2</c:v>
                </c:pt>
                <c:pt idx="1">
                  <c:v>3.0000000000000002E-2</c:v>
                </c:pt>
                <c:pt idx="2">
                  <c:v>3.0000000000000002E-2</c:v>
                </c:pt>
                <c:pt idx="3">
                  <c:v>3.0000000000000002E-2</c:v>
                </c:pt>
                <c:pt idx="4">
                  <c:v>2.0000000000000011E-2</c:v>
                </c:pt>
                <c:pt idx="5">
                  <c:v>3.0000000000000002E-2</c:v>
                </c:pt>
                <c:pt idx="6">
                  <c:v>6.0000000000000032E-2</c:v>
                </c:pt>
                <c:pt idx="7">
                  <c:v>6.0000000000000032E-2</c:v>
                </c:pt>
                <c:pt idx="8">
                  <c:v>4.0000000000000022E-2</c:v>
                </c:pt>
                <c:pt idx="9">
                  <c:v>7.0000000000000021E-2</c:v>
                </c:pt>
                <c:pt idx="10">
                  <c:v>4.0000000000000022E-2</c:v>
                </c:pt>
                <c:pt idx="11">
                  <c:v>0.18000000000000024</c:v>
                </c:pt>
                <c:pt idx="12">
                  <c:v>0.18000000000000024</c:v>
                </c:pt>
              </c:numCache>
            </c:numRef>
          </c:val>
        </c:ser>
        <c:dLbls>
          <c:showLegendKey val="0"/>
          <c:showVal val="0"/>
          <c:showCatName val="0"/>
          <c:showSerName val="0"/>
          <c:showPercent val="0"/>
          <c:showBubbleSize val="0"/>
        </c:dLbls>
        <c:gapWidth val="55"/>
        <c:overlap val="100"/>
        <c:axId val="37672448"/>
        <c:axId val="79237632"/>
      </c:barChart>
      <c:catAx>
        <c:axId val="37672448"/>
        <c:scaling>
          <c:orientation val="maxMin"/>
        </c:scaling>
        <c:delete val="0"/>
        <c:axPos val="l"/>
        <c:numFmt formatCode="@" sourceLinked="1"/>
        <c:majorTickMark val="none"/>
        <c:minorTickMark val="none"/>
        <c:tickLblPos val="nextTo"/>
        <c:spPr>
          <a:noFill/>
          <a:ln>
            <a:noFill/>
          </a:ln>
        </c:spPr>
        <c:txPr>
          <a:bodyPr/>
          <a:lstStyle/>
          <a:p>
            <a:pPr>
              <a:defRPr lang="en-US" sz="1193" baseline="0">
                <a:latin typeface="+mn-lt"/>
              </a:defRPr>
            </a:pPr>
            <a:endParaRPr lang="en-US"/>
          </a:p>
        </c:txPr>
        <c:crossAx val="79237632"/>
        <c:crosses val="autoZero"/>
        <c:auto val="1"/>
        <c:lblAlgn val="ctr"/>
        <c:lblOffset val="100"/>
        <c:noMultiLvlLbl val="0"/>
      </c:catAx>
      <c:valAx>
        <c:axId val="79237632"/>
        <c:scaling>
          <c:orientation val="minMax"/>
          <c:max val="1"/>
        </c:scaling>
        <c:delete val="1"/>
        <c:axPos val="t"/>
        <c:numFmt formatCode="0%" sourceLinked="1"/>
        <c:majorTickMark val="out"/>
        <c:minorTickMark val="none"/>
        <c:tickLblPos val="none"/>
        <c:crossAx val="37672448"/>
        <c:crosses val="autoZero"/>
        <c:crossBetween val="between"/>
      </c:valAx>
      <c:spPr>
        <a:noFill/>
        <a:ln w="25384">
          <a:noFill/>
        </a:ln>
      </c:spPr>
    </c:plotArea>
    <c:legend>
      <c:legendPos val="r"/>
      <c:layout>
        <c:manualLayout>
          <c:xMode val="edge"/>
          <c:yMode val="edge"/>
          <c:x val="0.25522923855507029"/>
          <c:y val="0.88525928341797511"/>
          <c:w val="0.6330621122065746"/>
          <c:h val="9.1071945446071598E-2"/>
        </c:manualLayout>
      </c:layout>
      <c:overlay val="0"/>
      <c:txPr>
        <a:bodyPr/>
        <a:lstStyle/>
        <a:p>
          <a:pPr>
            <a:defRPr lang="en-US" sz="1193" baseline="0">
              <a:latin typeface="+mn-lt"/>
            </a:defRPr>
          </a:pPr>
          <a:endParaRPr lang="en-US"/>
        </a:p>
      </c:txPr>
    </c:legend>
    <c:plotVisOnly val="1"/>
    <c:dispBlanksAs val="gap"/>
    <c:showDLblsOverMax val="0"/>
  </c:chart>
  <c:spPr>
    <a:noFill/>
  </c:spPr>
  <c:txPr>
    <a:bodyPr/>
    <a:lstStyle/>
    <a:p>
      <a:pPr>
        <a:defRPr sz="179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75904207168627E-2"/>
          <c:y val="8.1114562769381018E-2"/>
          <c:w val="0.51312740664751788"/>
          <c:h val="0.91888561662649459"/>
        </c:manualLayout>
      </c:layout>
      <c:pieChart>
        <c:varyColors val="1"/>
        <c:dLbls>
          <c:showLegendKey val="0"/>
          <c:showVal val="0"/>
          <c:showCatName val="0"/>
          <c:showSerName val="0"/>
          <c:showPercent val="0"/>
          <c:showBubbleSize val="0"/>
          <c:showLeaderLines val="1"/>
        </c:dLbls>
        <c:firstSliceAng val="0"/>
      </c:pieChart>
      <c:spPr>
        <a:noFill/>
        <a:ln w="25364">
          <a:noFill/>
        </a:ln>
      </c:spPr>
    </c:plotArea>
    <c:legend>
      <c:legendPos val="r"/>
      <c:layout>
        <c:manualLayout>
          <c:xMode val="edge"/>
          <c:yMode val="edge"/>
          <c:x val="0.63504804780139579"/>
          <c:y val="0.19404803960307856"/>
          <c:w val="0.36165584292897784"/>
          <c:h val="0.80323516421578967"/>
        </c:manualLayout>
      </c:layout>
      <c:overlay val="0"/>
      <c:txPr>
        <a:bodyPr/>
        <a:lstStyle/>
        <a:p>
          <a:pPr>
            <a:defRPr lang="en-US" sz="1193" baseline="0">
              <a:latin typeface="Arial Narrow" pitchFamily="34" charset="0"/>
            </a:defRPr>
          </a:pPr>
          <a:endParaRPr lang="en-US"/>
        </a:p>
      </c:txPr>
    </c:legend>
    <c:plotVisOnly val="1"/>
    <c:dispBlanksAs val="zero"/>
    <c:showDLblsOverMax val="0"/>
  </c:chart>
  <c:spPr>
    <a:noFill/>
  </c:spPr>
  <c:txPr>
    <a:bodyPr/>
    <a:lstStyle/>
    <a:p>
      <a:pPr>
        <a:defRPr sz="179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54351089389066E-2"/>
          <c:y val="8.1114380666454225E-2"/>
          <c:w val="0.9382986820110667"/>
          <c:h val="0.65003795793206098"/>
        </c:manualLayout>
      </c:layout>
      <c:barChart>
        <c:barDir val="col"/>
        <c:grouping val="clustered"/>
        <c:varyColors val="0"/>
        <c:ser>
          <c:idx val="0"/>
          <c:order val="0"/>
          <c:tx>
            <c:strRef>
              <c:f>Sheet1!$B$1</c:f>
              <c:strCache>
                <c:ptCount val="1"/>
                <c:pt idx="0">
                  <c:v>Column1</c:v>
                </c:pt>
              </c:strCache>
            </c:strRef>
          </c:tx>
          <c:spPr>
            <a:solidFill>
              <a:srgbClr val="2B155D"/>
            </a:solidFill>
          </c:spPr>
          <c:invertIfNegative val="0"/>
          <c:dPt>
            <c:idx val="1"/>
            <c:invertIfNegative val="0"/>
            <c:bubble3D val="0"/>
            <c:spPr>
              <a:solidFill>
                <a:srgbClr val="8EB4E3"/>
              </a:solidFill>
            </c:spPr>
          </c:dPt>
          <c:dPt>
            <c:idx val="2"/>
            <c:invertIfNegative val="0"/>
            <c:bubble3D val="0"/>
            <c:spPr>
              <a:solidFill>
                <a:srgbClr val="CFC3D0"/>
              </a:solidFill>
            </c:spPr>
          </c:dPt>
          <c:dPt>
            <c:idx val="3"/>
            <c:invertIfNegative val="0"/>
            <c:bubble3D val="0"/>
            <c:spPr>
              <a:solidFill>
                <a:srgbClr val="856A89"/>
              </a:solidFill>
            </c:spPr>
          </c:dPt>
          <c:dLbls>
            <c:dLbl>
              <c:idx val="4"/>
              <c:tx>
                <c:rich>
                  <a:bodyPr/>
                  <a:lstStyle/>
                  <a:p>
                    <a:r>
                      <a:rPr lang="en-US" sz="1600" smtClean="0">
                        <a:latin typeface="+mn-lt"/>
                      </a:rPr>
                      <a:t>&lt;</a:t>
                    </a:r>
                    <a:r>
                      <a:rPr lang="en-US" smtClean="0"/>
                      <a:t>1%</a:t>
                    </a:r>
                    <a:endParaRPr lang="en-US" dirty="0"/>
                  </a:p>
                </c:rich>
              </c:tx>
              <c:dLblPos val="outEnd"/>
              <c:showLegendKey val="0"/>
              <c:showVal val="1"/>
              <c:showCatName val="0"/>
              <c:showSerName val="0"/>
              <c:showPercent val="0"/>
              <c:showBubbleSize val="0"/>
            </c:dLbl>
            <c:txPr>
              <a:bodyPr/>
              <a:lstStyle/>
              <a:p>
                <a:pPr>
                  <a:defRPr lang="en-US" sz="1600" b="1" i="0" baseline="0">
                    <a:solidFill>
                      <a:schemeClr val="tx1"/>
                    </a:solidFill>
                    <a:latin typeface="+mn-lt"/>
                  </a:defRPr>
                </a:pPr>
                <a:endParaRPr lang="en-US"/>
              </a:p>
            </c:txPr>
            <c:dLblPos val="outEnd"/>
            <c:showLegendKey val="0"/>
            <c:showVal val="1"/>
            <c:showCatName val="0"/>
            <c:showSerName val="0"/>
            <c:showPercent val="0"/>
            <c:showBubbleSize val="0"/>
            <c:showLeaderLines val="0"/>
          </c:dLbls>
          <c:cat>
            <c:strRef>
              <c:f>Sheet1!$A$2:$A$5</c:f>
              <c:strCache>
                <c:ptCount val="4"/>
                <c:pt idx="0">
                  <c:v>Very important</c:v>
                </c:pt>
                <c:pt idx="1">
                  <c:v>Important</c:v>
                </c:pt>
                <c:pt idx="2">
                  <c:v>Not very important</c:v>
                </c:pt>
                <c:pt idx="3">
                  <c:v>Not at all important</c:v>
                </c:pt>
              </c:strCache>
            </c:strRef>
          </c:cat>
          <c:val>
            <c:numRef>
              <c:f>Sheet1!$B$2:$B$5</c:f>
              <c:numCache>
                <c:formatCode>0%</c:formatCode>
                <c:ptCount val="4"/>
                <c:pt idx="0">
                  <c:v>0.67000000000000148</c:v>
                </c:pt>
                <c:pt idx="1">
                  <c:v>0.26</c:v>
                </c:pt>
                <c:pt idx="2">
                  <c:v>6.0000000000000032E-2</c:v>
                </c:pt>
                <c:pt idx="3">
                  <c:v>1.0000000000000005E-2</c:v>
                </c:pt>
              </c:numCache>
            </c:numRef>
          </c:val>
        </c:ser>
        <c:dLbls>
          <c:showLegendKey val="0"/>
          <c:showVal val="0"/>
          <c:showCatName val="0"/>
          <c:showSerName val="0"/>
          <c:showPercent val="0"/>
          <c:showBubbleSize val="0"/>
        </c:dLbls>
        <c:gapWidth val="100"/>
        <c:axId val="38369792"/>
        <c:axId val="79240512"/>
      </c:barChart>
      <c:catAx>
        <c:axId val="38369792"/>
        <c:scaling>
          <c:orientation val="minMax"/>
        </c:scaling>
        <c:delete val="0"/>
        <c:axPos val="b"/>
        <c:numFmt formatCode="@" sourceLinked="1"/>
        <c:majorTickMark val="out"/>
        <c:minorTickMark val="none"/>
        <c:tickLblPos val="nextTo"/>
        <c:spPr>
          <a:ln>
            <a:noFill/>
          </a:ln>
        </c:spPr>
        <c:txPr>
          <a:bodyPr/>
          <a:lstStyle/>
          <a:p>
            <a:pPr>
              <a:defRPr lang="en-US" sz="1200" b="1" baseline="0"/>
            </a:pPr>
            <a:endParaRPr lang="en-US"/>
          </a:p>
        </c:txPr>
        <c:crossAx val="79240512"/>
        <c:crosses val="autoZero"/>
        <c:auto val="1"/>
        <c:lblAlgn val="ctr"/>
        <c:lblOffset val="100"/>
        <c:noMultiLvlLbl val="0"/>
      </c:catAx>
      <c:valAx>
        <c:axId val="79240512"/>
        <c:scaling>
          <c:orientation val="minMax"/>
          <c:max val="1"/>
        </c:scaling>
        <c:delete val="1"/>
        <c:axPos val="l"/>
        <c:numFmt formatCode="0%" sourceLinked="1"/>
        <c:majorTickMark val="out"/>
        <c:minorTickMark val="none"/>
        <c:tickLblPos val="none"/>
        <c:crossAx val="38369792"/>
        <c:crosses val="autoZero"/>
        <c:crossBetween val="between"/>
      </c:valAx>
      <c:spPr>
        <a:noFill/>
        <a:ln w="25354">
          <a:noFill/>
        </a:ln>
      </c:spPr>
    </c:plotArea>
    <c:plotVisOnly val="1"/>
    <c:dispBlanksAs val="gap"/>
    <c:showDLblsOverMax val="0"/>
  </c:chart>
  <c:spPr>
    <a:noFill/>
  </c:spPr>
  <c:txPr>
    <a:bodyPr/>
    <a:lstStyle/>
    <a:p>
      <a:pPr>
        <a:defRPr sz="1786"/>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3FC214C1-F1C8-49C0-A43A-769781BE1128}" type="datetimeFigureOut">
              <a:rPr lang="en-US" smtClean="0"/>
              <a:pPr/>
              <a:t>9/4/2014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F4C2C7A9-06EA-45CD-9139-9E6B45A85C1E}" type="slidenum">
              <a:rPr lang="en-US" smtClean="0"/>
              <a:pPr/>
              <a:t>‹#›</a:t>
            </a:fld>
            <a:endParaRPr lang="en-US" dirty="0"/>
          </a:p>
        </p:txBody>
      </p:sp>
    </p:spTree>
    <p:extLst>
      <p:ext uri="{BB962C8B-B14F-4D97-AF65-F5344CB8AC3E}">
        <p14:creationId xmlns:p14="http://schemas.microsoft.com/office/powerpoint/2010/main" val="1057758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619242CD-4A55-4BE7-B624-4A22038945F9}" type="datetimeFigureOut">
              <a:rPr lang="en-US" smtClean="0"/>
              <a:pPr/>
              <a:t>9/4/2014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1AEA2894-40C4-4C18-A7D0-CA8BED83946C}" type="slidenum">
              <a:rPr lang="en-US" smtClean="0"/>
              <a:pPr/>
              <a:t>‹#›</a:t>
            </a:fld>
            <a:endParaRPr lang="en-US" dirty="0"/>
          </a:p>
        </p:txBody>
      </p:sp>
    </p:spTree>
    <p:extLst>
      <p:ext uri="{BB962C8B-B14F-4D97-AF65-F5344CB8AC3E}">
        <p14:creationId xmlns:p14="http://schemas.microsoft.com/office/powerpoint/2010/main" val="2657233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EA2894-40C4-4C18-A7D0-CA8BED83946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EA2894-40C4-4C18-A7D0-CA8BED83946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EA2894-40C4-4C18-A7D0-CA8BED83946C}"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EA2894-40C4-4C18-A7D0-CA8BED83946C}"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44800"/>
            <a:ext cx="7772400" cy="708025"/>
          </a:xfrm>
        </p:spPr>
        <p:txBody>
          <a:bodyPr>
            <a:normAutofit/>
          </a:bodyPr>
          <a:lstStyle>
            <a:lvl1pPr>
              <a:defRPr sz="4000">
                <a:solidFill>
                  <a:schemeClr val="accent1"/>
                </a:solidFill>
              </a:defRPr>
            </a:lvl1pPr>
          </a:lstStyle>
          <a:p>
            <a:r>
              <a:rPr lang="en-US" dirty="0" smtClean="0"/>
              <a:t>Click to edit Master title style</a:t>
            </a:r>
            <a:endParaRPr lang="en-US" dirty="0"/>
          </a:p>
        </p:txBody>
      </p:sp>
      <p:sp>
        <p:nvSpPr>
          <p:cNvPr id="9" name="Rectangle 8"/>
          <p:cNvSpPr/>
          <p:nvPr userDrawn="1"/>
        </p:nvSpPr>
        <p:spPr>
          <a:xfrm>
            <a:off x="0" y="4237182"/>
            <a:ext cx="54864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229600" y="4237182"/>
            <a:ext cx="914400" cy="76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315200" y="4237182"/>
            <a:ext cx="914400" cy="76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86400" y="4237182"/>
            <a:ext cx="914400" cy="7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6400800" y="4237182"/>
            <a:ext cx="914400"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4"/>
          <p:cNvPicPr>
            <a:picLocks noChangeAspect="1" noChangeArrowheads="1"/>
          </p:cNvPicPr>
          <p:nvPr userDrawn="1"/>
        </p:nvPicPr>
        <p:blipFill>
          <a:blip r:embed="rId2" cstate="print">
            <a:clrChange>
              <a:clrFrom>
                <a:srgbClr val="85A1B7"/>
              </a:clrFrom>
              <a:clrTo>
                <a:srgbClr val="85A1B7">
                  <a:alpha val="0"/>
                </a:srgbClr>
              </a:clrTo>
            </a:clrChange>
          </a:blip>
          <a:srcRect/>
          <a:stretch>
            <a:fillRect/>
          </a:stretch>
        </p:blipFill>
        <p:spPr bwMode="auto">
          <a:xfrm>
            <a:off x="6488545" y="4313382"/>
            <a:ext cx="683723" cy="640080"/>
          </a:xfrm>
          <a:prstGeom prst="rect">
            <a:avLst/>
          </a:prstGeom>
          <a:noFill/>
          <a:ln w="9525">
            <a:noFill/>
            <a:miter lim="800000"/>
            <a:headEnd/>
            <a:tailEnd/>
          </a:ln>
        </p:spPr>
      </p:pic>
      <p:pic>
        <p:nvPicPr>
          <p:cNvPr id="19" name="Picture 4"/>
          <p:cNvPicPr>
            <a:picLocks noChangeAspect="1" noChangeArrowheads="1"/>
          </p:cNvPicPr>
          <p:nvPr userDrawn="1"/>
        </p:nvPicPr>
        <p:blipFill>
          <a:blip r:embed="rId2" cstate="print">
            <a:clrChange>
              <a:clrFrom>
                <a:srgbClr val="85A1B7"/>
              </a:clrFrom>
              <a:clrTo>
                <a:srgbClr val="85A1B7">
                  <a:alpha val="0"/>
                </a:srgbClr>
              </a:clrTo>
            </a:clrChange>
          </a:blip>
          <a:srcRect/>
          <a:stretch>
            <a:fillRect/>
          </a:stretch>
        </p:blipFill>
        <p:spPr bwMode="auto">
          <a:xfrm>
            <a:off x="7414490" y="4313382"/>
            <a:ext cx="683723" cy="640080"/>
          </a:xfrm>
          <a:prstGeom prst="rect">
            <a:avLst/>
          </a:prstGeom>
          <a:noFill/>
          <a:ln w="9525">
            <a:noFill/>
            <a:miter lim="800000"/>
            <a:headEnd/>
            <a:tailEnd/>
          </a:ln>
        </p:spPr>
      </p:pic>
      <p:pic>
        <p:nvPicPr>
          <p:cNvPr id="20" name="Picture 4"/>
          <p:cNvPicPr>
            <a:picLocks noChangeAspect="1" noChangeArrowheads="1"/>
          </p:cNvPicPr>
          <p:nvPr userDrawn="1"/>
        </p:nvPicPr>
        <p:blipFill>
          <a:blip r:embed="rId2" cstate="print">
            <a:clrChange>
              <a:clrFrom>
                <a:srgbClr val="85A1B7"/>
              </a:clrFrom>
              <a:clrTo>
                <a:srgbClr val="85A1B7">
                  <a:alpha val="0"/>
                </a:srgbClr>
              </a:clrTo>
            </a:clrChange>
          </a:blip>
          <a:srcRect/>
          <a:stretch>
            <a:fillRect/>
          </a:stretch>
        </p:blipFill>
        <p:spPr bwMode="auto">
          <a:xfrm>
            <a:off x="8340436" y="4313382"/>
            <a:ext cx="683722" cy="640080"/>
          </a:xfrm>
          <a:prstGeom prst="rect">
            <a:avLst/>
          </a:prstGeom>
          <a:noFill/>
          <a:ln w="9525">
            <a:noFill/>
            <a:miter lim="800000"/>
            <a:headEnd/>
            <a:tailEnd/>
          </a:ln>
        </p:spPr>
      </p:pic>
      <p:pic>
        <p:nvPicPr>
          <p:cNvPr id="21" name="Picture 4"/>
          <p:cNvPicPr>
            <a:picLocks noChangeAspect="1" noChangeArrowheads="1"/>
          </p:cNvPicPr>
          <p:nvPr userDrawn="1"/>
        </p:nvPicPr>
        <p:blipFill>
          <a:blip r:embed="rId2" cstate="print">
            <a:clrChange>
              <a:clrFrom>
                <a:srgbClr val="85A1B7"/>
              </a:clrFrom>
              <a:clrTo>
                <a:srgbClr val="85A1B7">
                  <a:alpha val="0"/>
                </a:srgbClr>
              </a:clrTo>
            </a:clrChange>
          </a:blip>
          <a:srcRect/>
          <a:stretch>
            <a:fillRect/>
          </a:stretch>
        </p:blipFill>
        <p:spPr bwMode="auto">
          <a:xfrm>
            <a:off x="5608320" y="4313382"/>
            <a:ext cx="683722" cy="640080"/>
          </a:xfrm>
          <a:prstGeom prst="rect">
            <a:avLst/>
          </a:prstGeom>
          <a:noFill/>
          <a:ln w="9525">
            <a:noFill/>
            <a:miter lim="800000"/>
            <a:headEnd/>
            <a:tailEnd/>
          </a:ln>
        </p:spPr>
      </p:pic>
      <p:pic>
        <p:nvPicPr>
          <p:cNvPr id="17" name="Picture 3"/>
          <p:cNvPicPr>
            <a:picLocks noChangeAspect="1" noChangeArrowheads="1"/>
          </p:cNvPicPr>
          <p:nvPr userDrawn="1"/>
        </p:nvPicPr>
        <p:blipFill>
          <a:blip r:embed="rId3" cstate="print"/>
          <a:srcRect/>
          <a:stretch>
            <a:fillRect/>
          </a:stretch>
        </p:blipFill>
        <p:spPr bwMode="auto">
          <a:xfrm>
            <a:off x="5562600" y="5031847"/>
            <a:ext cx="3429000" cy="57693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 y="50800"/>
            <a:ext cx="8860790" cy="762000"/>
          </a:xfrm>
        </p:spPr>
        <p:txBody>
          <a:bodyPr>
            <a:normAutofit/>
          </a:bodyPr>
          <a:lstStyle>
            <a:lvl1pPr algn="l">
              <a:lnSpc>
                <a:spcPts val="2500"/>
              </a:lnSpc>
              <a:defRPr sz="2200" b="1" i="0">
                <a:solidFill>
                  <a:schemeClr val="accent1"/>
                </a:solidFill>
                <a:latin typeface="+mn-lt"/>
                <a:ea typeface="Gulim" pitchFamily="34" charset="-127"/>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m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62000"/>
          </a:xfrm>
        </p:spPr>
        <p:txBody>
          <a:bodyPr>
            <a:normAutofit/>
          </a:bodyPr>
          <a:lstStyle>
            <a:lvl1pPr algn="l">
              <a:defRPr sz="1800">
                <a:solidFill>
                  <a:schemeClr val="accent1"/>
                </a:solidFill>
                <a:latin typeface="+mj-lt"/>
                <a:ea typeface="Gulim" pitchFamily="34" charset="-127"/>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ulim" pitchFamily="34" charset="-127"/>
                <a:ea typeface="Gulim" pitchFamily="34" charset="-127"/>
              </a:defRPr>
            </a:lvl1pPr>
            <a:lvl2pPr>
              <a:defRPr>
                <a:latin typeface="Gulim" pitchFamily="34" charset="-127"/>
                <a:ea typeface="Gulim" pitchFamily="34" charset="-127"/>
              </a:defRPr>
            </a:lvl2pPr>
            <a:lvl3pPr>
              <a:defRPr>
                <a:latin typeface="Gulim" pitchFamily="34" charset="-127"/>
                <a:ea typeface="Gulim" pitchFamily="34" charset="-127"/>
              </a:defRPr>
            </a:lvl3pPr>
            <a:lvl4pPr>
              <a:defRPr>
                <a:latin typeface="Gulim" pitchFamily="34" charset="-127"/>
                <a:ea typeface="Gulim" pitchFamily="34" charset="-127"/>
              </a:defRPr>
            </a:lvl4pPr>
            <a:lvl5pPr>
              <a:defRPr>
                <a:latin typeface="Gulim" pitchFamily="34" charset="-127"/>
                <a:ea typeface="Gulim" pitchFamily="34" charset="-127"/>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9"/>
          <p:cNvSpPr>
            <a:spLocks noGrp="1"/>
          </p:cNvSpPr>
          <p:nvPr>
            <p:ph type="body" sz="quarter" idx="10"/>
          </p:nvPr>
        </p:nvSpPr>
        <p:spPr>
          <a:xfrm>
            <a:off x="0" y="6477000"/>
            <a:ext cx="8153400" cy="381000"/>
          </a:xfrm>
        </p:spPr>
        <p:txBody>
          <a:bodyPr anchor="ctr" anchorCtr="0">
            <a:normAutofit/>
          </a:bodyPr>
          <a:lstStyle>
            <a:lvl1pPr marL="0" indent="0">
              <a:buNone/>
              <a:defRPr sz="1000" i="1">
                <a:solidFill>
                  <a:schemeClr val="bg1"/>
                </a:solidFill>
              </a:defRPr>
            </a:lvl1pPr>
          </a:lstStyle>
          <a:p>
            <a:pPr lvl="0"/>
            <a:r>
              <a:rPr lang="en-US" dirty="0" smtClean="0"/>
              <a:t>Click to edit Master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itle 1"/>
          <p:cNvSpPr>
            <a:spLocks noGrp="1"/>
          </p:cNvSpPr>
          <p:nvPr>
            <p:ph type="ctrTitle"/>
          </p:nvPr>
        </p:nvSpPr>
        <p:spPr>
          <a:xfrm>
            <a:off x="0" y="2844800"/>
            <a:ext cx="9144000" cy="1549400"/>
          </a:xfrm>
        </p:spPr>
        <p:txBody>
          <a:bodyPr>
            <a:noAutofit/>
          </a:bodyPr>
          <a:lstStyle>
            <a:lvl1pPr algn="ctr">
              <a:defRPr sz="4400" b="1" cap="all" baseline="0">
                <a:solidFill>
                  <a:schemeClr val="tx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564E9FB-A129-4E1A-B85A-7469322F70FB}" type="datetimeFigureOut">
              <a:rPr lang="en-US" smtClean="0"/>
              <a:pPr/>
              <a:t>9/4/2014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F0CA09F-7FC3-40B2-A5A4-0566377689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458200" cy="4876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0" hasCustomPrompt="1"/>
          </p:nvPr>
        </p:nvSpPr>
        <p:spPr>
          <a:xfrm>
            <a:off x="0" y="6477000"/>
            <a:ext cx="8153400" cy="381000"/>
          </a:xfrm>
          <a:prstGeom prst="rect">
            <a:avLst/>
          </a:prstGeom>
        </p:spPr>
        <p:txBody>
          <a:bodyPr anchor="ctr" anchorCtr="0">
            <a:normAutofit/>
          </a:bodyPr>
          <a:lstStyle>
            <a:lvl1pPr marL="0" indent="0">
              <a:buNone/>
              <a:defRPr sz="1000" i="1">
                <a:solidFill>
                  <a:schemeClr val="bg1"/>
                </a:solidFill>
              </a:defRPr>
            </a:lvl1pPr>
          </a:lstStyle>
          <a:p>
            <a:pPr lvl="0"/>
            <a:r>
              <a:rPr lang="en-US" dirty="0" smtClean="0"/>
              <a:t>Client – Study name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solidFill>
                  <a:srgbClr val="2B155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0" name="Group 29"/>
          <p:cNvGrpSpPr/>
          <p:nvPr/>
        </p:nvGrpSpPr>
        <p:grpSpPr>
          <a:xfrm>
            <a:off x="0" y="6477000"/>
            <a:ext cx="9144000" cy="381000"/>
            <a:chOff x="0" y="762000"/>
            <a:chExt cx="9144000" cy="91440"/>
          </a:xfrm>
        </p:grpSpPr>
        <p:sp>
          <p:nvSpPr>
            <p:cNvPr id="31" name="Rectangle 30"/>
            <p:cNvSpPr/>
            <p:nvPr userDrawn="1"/>
          </p:nvSpPr>
          <p:spPr>
            <a:xfrm>
              <a:off x="0" y="762000"/>
              <a:ext cx="7684316"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8778240" y="762000"/>
              <a:ext cx="36576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8411528" y="762000"/>
              <a:ext cx="3657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7681913" y="762000"/>
              <a:ext cx="3657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8046244" y="762000"/>
              <a:ext cx="36576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Placeholder 1"/>
          <p:cNvSpPr>
            <a:spLocks noGrp="1"/>
          </p:cNvSpPr>
          <p:nvPr>
            <p:ph type="title"/>
          </p:nvPr>
        </p:nvSpPr>
        <p:spPr>
          <a:xfrm>
            <a:off x="142874" y="0"/>
            <a:ext cx="8162925"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txBox="1">
            <a:spLocks/>
          </p:cNvSpPr>
          <p:nvPr/>
        </p:nvSpPr>
        <p:spPr>
          <a:xfrm>
            <a:off x="8763000" y="6479592"/>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F636B6C-F272-46BD-BD08-B87553566622}"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8" name="Picture 3"/>
          <p:cNvPicPr>
            <a:picLocks noChangeAspect="1" noChangeArrowheads="1"/>
          </p:cNvPicPr>
          <p:nvPr/>
        </p:nvPicPr>
        <p:blipFill>
          <a:blip r:embed="rId11" cstate="print"/>
          <a:srcRect/>
          <a:stretch>
            <a:fillRect/>
          </a:stretch>
        </p:blipFill>
        <p:spPr bwMode="auto">
          <a:xfrm>
            <a:off x="7734515" y="6235699"/>
            <a:ext cx="1358685" cy="228601"/>
          </a:xfrm>
          <a:prstGeom prst="rect">
            <a:avLst/>
          </a:prstGeom>
          <a:noFill/>
          <a:ln w="9525">
            <a:noFill/>
            <a:miter lim="800000"/>
            <a:headEnd/>
            <a:tailEnd/>
          </a:ln>
        </p:spPr>
      </p:pic>
      <p:sp>
        <p:nvSpPr>
          <p:cNvPr id="12" name="Text Placeholder 9"/>
          <p:cNvSpPr txBox="1">
            <a:spLocks/>
          </p:cNvSpPr>
          <p:nvPr userDrawn="1"/>
        </p:nvSpPr>
        <p:spPr>
          <a:xfrm>
            <a:off x="0" y="6477000"/>
            <a:ext cx="8153400" cy="381000"/>
          </a:xfrm>
          <a:prstGeom prst="rect">
            <a:avLst/>
          </a:prstGeom>
        </p:spPr>
        <p:txBody>
          <a:bodyPr anchor="ctr" anchorCtr="0">
            <a:normAutofit/>
          </a:bodyPr>
          <a:lstStyle>
            <a:lvl1pPr marL="0" indent="0" algn="l">
              <a:buNone/>
              <a:defRPr sz="1000" i="1"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1" u="none" strike="noStrike" kern="1200" cap="none" spc="0" normalizeH="0" baseline="0" noProof="0" dirty="0" err="1" smtClean="0">
                <a:ln>
                  <a:noFill/>
                </a:ln>
                <a:solidFill>
                  <a:schemeClr val="bg1"/>
                </a:solidFill>
                <a:effectLst/>
                <a:uLnTx/>
                <a:uFillTx/>
                <a:latin typeface="Myriad Pro" pitchFamily="34" charset="0"/>
                <a:ea typeface="+mn-ea"/>
                <a:cs typeface="+mn-cs"/>
              </a:rPr>
              <a:t>Ophea</a:t>
            </a:r>
            <a:r>
              <a:rPr kumimoji="0" lang="en-US" sz="1000" b="0" i="1" u="none" strike="noStrike" kern="1200" cap="none" spc="0" normalizeH="0" baseline="0" noProof="0" dirty="0" smtClean="0">
                <a:ln>
                  <a:noFill/>
                </a:ln>
                <a:solidFill>
                  <a:schemeClr val="bg1"/>
                </a:solidFill>
                <a:effectLst/>
                <a:uLnTx/>
                <a:uFillTx/>
                <a:latin typeface="Myriad Pro" pitchFamily="34" charset="0"/>
                <a:ea typeface="+mn-ea"/>
                <a:cs typeface="+mn-cs"/>
              </a:rPr>
              <a:t> – Online Parent Consultation Survey – May 2013</a:t>
            </a:r>
            <a:endParaRPr kumimoji="0" lang="en-US" sz="1000" b="0" i="1" u="none" strike="noStrike" kern="1200" cap="none" spc="0" normalizeH="0" baseline="0" noProof="0" dirty="0">
              <a:ln>
                <a:noFill/>
              </a:ln>
              <a:solidFill>
                <a:schemeClr val="bg1"/>
              </a:solidFill>
              <a:effectLst/>
              <a:uLnTx/>
              <a:uFillTx/>
              <a:latin typeface="Myriad Pro"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2" r:id="rId8"/>
    <p:sldLayoutId id="2147483663" r:id="rId9"/>
  </p:sldLayoutIdLst>
  <p:timing>
    <p:tnLst>
      <p:par>
        <p:cTn id="1" dur="indefinite" restart="never" nodeType="tmRoot"/>
      </p:par>
    </p:tnLst>
  </p:timing>
  <p:txStyles>
    <p:titleStyle>
      <a:lvl1pPr algn="l" defTabSz="914400" rtl="0" eaLnBrk="1" latinLnBrk="0" hangingPunct="1">
        <a:spcBef>
          <a:spcPct val="0"/>
        </a:spcBef>
        <a:buNone/>
        <a:defRPr lang="en-US" sz="3600" kern="1200" dirty="0" smtClean="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0975" y="1790700"/>
            <a:ext cx="8763000" cy="2038350"/>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spcBef>
                <a:spcPct val="0"/>
              </a:spcBef>
              <a:buClrTx/>
              <a:buSzTx/>
              <a:buFontTx/>
              <a:buNone/>
              <a:tabLst/>
              <a:defRPr/>
            </a:pPr>
            <a:r>
              <a:rPr lang="en-US" sz="2800" dirty="0" err="1" smtClean="0">
                <a:solidFill>
                  <a:schemeClr val="accent1"/>
                </a:solidFill>
                <a:latin typeface="+mj-lt"/>
                <a:ea typeface="+mj-ea"/>
                <a:cs typeface="+mj-cs"/>
              </a:rPr>
              <a:t>Ophea</a:t>
            </a:r>
            <a:endParaRPr kumimoji="0" lang="en-US" sz="2800" i="0" u="none" strike="noStrike" kern="1200" cap="none" spc="0" normalizeH="0" baseline="0" noProof="0" dirty="0" smtClean="0">
              <a:ln>
                <a:noFill/>
              </a:ln>
              <a:solidFill>
                <a:schemeClr val="accent1"/>
              </a:solidFill>
              <a:effectLst/>
              <a:uLnTx/>
              <a:uFillTx/>
              <a:latin typeface="+mj-lt"/>
              <a:ea typeface="+mj-ea"/>
              <a:cs typeface="+mj-cs"/>
            </a:endParaRPr>
          </a:p>
          <a:p>
            <a:pPr marL="0" marR="0" lvl="0" indent="0" algn="l" defTabSz="914400" rtl="0" eaLnBrk="1" fontAlgn="auto" latinLnBrk="0" hangingPunct="1">
              <a:spcBef>
                <a:spcPct val="0"/>
              </a:spcBef>
              <a:buClrTx/>
              <a:buSzTx/>
              <a:buFontTx/>
              <a:buNone/>
              <a:tabLst/>
              <a:defRPr/>
            </a:pPr>
            <a:r>
              <a:rPr kumimoji="0" lang="en-US" sz="2800" b="1" i="0" u="none" strike="noStrike" kern="1200" cap="none" spc="0" normalizeH="0" baseline="0" noProof="0" dirty="0" smtClean="0">
                <a:ln>
                  <a:noFill/>
                </a:ln>
                <a:solidFill>
                  <a:schemeClr val="accent1"/>
                </a:solidFill>
                <a:effectLst/>
                <a:uLnTx/>
                <a:uFillTx/>
                <a:latin typeface="+mj-lt"/>
                <a:ea typeface="+mj-ea"/>
                <a:cs typeface="+mj-cs"/>
              </a:rPr>
              <a:t>2013 Online Parent</a:t>
            </a:r>
            <a:r>
              <a:rPr kumimoji="0" lang="en-US" sz="2800" b="1" i="0" u="none" strike="noStrike" kern="1200" cap="none" spc="0" normalizeH="0" noProof="0" dirty="0" smtClean="0">
                <a:ln>
                  <a:noFill/>
                </a:ln>
                <a:solidFill>
                  <a:schemeClr val="accent1"/>
                </a:solidFill>
                <a:effectLst/>
                <a:uLnTx/>
                <a:uFillTx/>
                <a:latin typeface="+mj-lt"/>
                <a:ea typeface="+mj-ea"/>
                <a:cs typeface="+mj-cs"/>
              </a:rPr>
              <a:t> </a:t>
            </a:r>
          </a:p>
          <a:p>
            <a:pPr marL="0" marR="0" lvl="0" indent="0" algn="l" defTabSz="914400" rtl="0" eaLnBrk="1" fontAlgn="auto" latinLnBrk="0" hangingPunct="1">
              <a:spcBef>
                <a:spcPct val="0"/>
              </a:spcBef>
              <a:buClrTx/>
              <a:buSzTx/>
              <a:buFontTx/>
              <a:buNone/>
              <a:tabLst/>
              <a:defRPr/>
            </a:pPr>
            <a:r>
              <a:rPr kumimoji="0" lang="en-US" sz="2800" b="1" i="0" u="none" strike="noStrike" kern="1200" cap="none" spc="0" normalizeH="0" noProof="0" dirty="0" smtClean="0">
                <a:ln>
                  <a:noFill/>
                </a:ln>
                <a:solidFill>
                  <a:schemeClr val="accent1"/>
                </a:solidFill>
                <a:effectLst/>
                <a:uLnTx/>
                <a:uFillTx/>
                <a:latin typeface="+mj-lt"/>
                <a:ea typeface="+mj-ea"/>
                <a:cs typeface="+mj-cs"/>
              </a:rPr>
              <a:t>Consultation </a:t>
            </a:r>
            <a:r>
              <a:rPr kumimoji="0" lang="en-US" sz="2800" b="1" i="0" u="none" strike="noStrike" kern="1200" cap="none" spc="0" normalizeH="0" baseline="0" noProof="0" dirty="0" smtClean="0">
                <a:ln>
                  <a:noFill/>
                </a:ln>
                <a:solidFill>
                  <a:schemeClr val="accent1"/>
                </a:solidFill>
                <a:effectLst/>
                <a:uLnTx/>
                <a:uFillTx/>
                <a:latin typeface="+mj-lt"/>
                <a:ea typeface="+mj-ea"/>
                <a:cs typeface="+mj-cs"/>
              </a:rPr>
              <a:t>Survey </a:t>
            </a:r>
          </a:p>
          <a:p>
            <a:pPr marL="0" marR="0" lvl="0" indent="0" algn="l" defTabSz="914400" rtl="0" eaLnBrk="1" fontAlgn="auto" latinLnBrk="0" hangingPunct="1">
              <a:spcBef>
                <a:spcPct val="0"/>
              </a:spcBef>
              <a:buClrTx/>
              <a:buSzTx/>
              <a:buFontTx/>
              <a:buNone/>
              <a:tabLst/>
              <a:defRPr/>
            </a:pPr>
            <a:endParaRPr kumimoji="0" lang="en-US" sz="2800" b="1" i="0" u="none" strike="noStrike" kern="1200" cap="none" spc="0" normalizeH="0" baseline="0" noProof="0" dirty="0" smtClean="0">
              <a:ln>
                <a:noFill/>
              </a:ln>
              <a:solidFill>
                <a:schemeClr val="accent1"/>
              </a:solidFill>
              <a:effectLst/>
              <a:uLnTx/>
              <a:uFillTx/>
              <a:latin typeface="+mj-lt"/>
              <a:ea typeface="+mj-ea"/>
              <a:cs typeface="+mj-cs"/>
            </a:endParaRPr>
          </a:p>
          <a:p>
            <a:pPr lvl="0">
              <a:spcBef>
                <a:spcPct val="0"/>
              </a:spcBef>
              <a:defRPr/>
            </a:pPr>
            <a:r>
              <a:rPr kumimoji="0" lang="en-US" sz="2200" b="0" i="1" u="none" strike="noStrike" kern="1200" cap="none" spc="0" normalizeH="0" baseline="0" noProof="0" dirty="0" smtClean="0">
                <a:ln>
                  <a:noFill/>
                </a:ln>
                <a:solidFill>
                  <a:srgbClr val="4D4D4D"/>
                </a:solidFill>
                <a:effectLst/>
                <a:uLnTx/>
                <a:uFillTx/>
                <a:latin typeface="+mj-lt"/>
                <a:ea typeface="+mj-ea"/>
                <a:cs typeface="+mj-cs"/>
              </a:rPr>
              <a:t>May 2013</a:t>
            </a:r>
            <a:endParaRPr kumimoji="0" lang="en-US" sz="2200" b="0" i="1" u="none" strike="noStrike" kern="1200" cap="none" spc="0" normalizeH="0" baseline="0" noProof="0" dirty="0">
              <a:ln>
                <a:noFill/>
              </a:ln>
              <a:solidFill>
                <a:srgbClr val="4D4D4D"/>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461000" y="1749425"/>
            <a:ext cx="3060700"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42874" y="47625"/>
            <a:ext cx="8829676" cy="762000"/>
          </a:xfrm>
        </p:spPr>
        <p:txBody>
          <a:bodyPr>
            <a:normAutofit/>
          </a:bodyPr>
          <a:lstStyle/>
          <a:p>
            <a:r>
              <a:rPr lang="en-US" sz="2400" dirty="0" smtClean="0">
                <a:solidFill>
                  <a:srgbClr val="2B155D"/>
                </a:solidFill>
              </a:rPr>
              <a:t>Profile of students</a:t>
            </a:r>
            <a:endParaRPr lang="en-US" sz="2400" dirty="0">
              <a:solidFill>
                <a:srgbClr val="2B155D"/>
              </a:solidFill>
            </a:endParaRPr>
          </a:p>
        </p:txBody>
      </p:sp>
      <p:graphicFrame>
        <p:nvGraphicFramePr>
          <p:cNvPr id="7" name="Group 99"/>
          <p:cNvGraphicFramePr>
            <a:graphicFrameLocks noGrp="1"/>
          </p:cNvGraphicFramePr>
          <p:nvPr/>
        </p:nvGraphicFramePr>
        <p:xfrm>
          <a:off x="1266825" y="4248150"/>
          <a:ext cx="2886075" cy="1371600"/>
        </p:xfrm>
        <a:graphic>
          <a:graphicData uri="http://schemas.openxmlformats.org/drawingml/2006/table">
            <a:tbl>
              <a:tblPr/>
              <a:tblGrid>
                <a:gridCol w="2066925"/>
                <a:gridCol w="819150"/>
              </a:tblGrid>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rgbClr val="FFFFFF"/>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FFFFFF"/>
                          </a:solidFill>
                          <a:effectLst/>
                          <a:latin typeface="+mn-lt"/>
                          <a:cs typeface="Arial" charset="0"/>
                        </a:rPr>
                        <a:t>Board - Language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363538" algn="r"/>
                        </a:tabLst>
                        <a:defRPr/>
                      </a:pPr>
                      <a:r>
                        <a:rPr kumimoji="0" lang="en-CA" sz="1400" b="1" i="0" u="none" strike="noStrike" cap="none" normalizeH="0" baseline="0" dirty="0" smtClean="0">
                          <a:ln>
                            <a:noFill/>
                          </a:ln>
                          <a:solidFill>
                            <a:srgbClr val="FFFFFF"/>
                          </a:solidFill>
                          <a:effectLst/>
                          <a:latin typeface="+mn-lt"/>
                          <a:cs typeface="Arial" charset="0"/>
                        </a:rPr>
                        <a:t>	</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Sample</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English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chemeClr val="tx1"/>
                          </a:solidFill>
                          <a:effectLst/>
                          <a:latin typeface="+mn-lt"/>
                          <a:cs typeface="Arial" charset="0"/>
                        </a:rPr>
                        <a:t>	92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French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10" name="TextBox 9"/>
          <p:cNvSpPr txBox="1"/>
          <p:nvPr/>
        </p:nvSpPr>
        <p:spPr>
          <a:xfrm>
            <a:off x="4648200" y="3467100"/>
            <a:ext cx="2714625" cy="400110"/>
          </a:xfrm>
          <a:prstGeom prst="rect">
            <a:avLst/>
          </a:prstGeom>
          <a:noFill/>
        </p:spPr>
        <p:txBody>
          <a:bodyPr wrap="square" rtlCol="0">
            <a:spAutoFit/>
          </a:bodyPr>
          <a:lstStyle/>
          <a:p>
            <a:pPr marL="114300" indent="-114300"/>
            <a:r>
              <a:rPr lang="en-US" sz="1000" dirty="0" smtClean="0"/>
              <a:t>*	Adds to more than 100% due to multiple children per household</a:t>
            </a:r>
            <a:endParaRPr lang="en-US" sz="1000" dirty="0"/>
          </a:p>
        </p:txBody>
      </p:sp>
      <p:graphicFrame>
        <p:nvGraphicFramePr>
          <p:cNvPr id="11" name="Group 99"/>
          <p:cNvGraphicFramePr>
            <a:graphicFrameLocks noGrp="1"/>
          </p:cNvGraphicFramePr>
          <p:nvPr/>
        </p:nvGraphicFramePr>
        <p:xfrm>
          <a:off x="1257300" y="857250"/>
          <a:ext cx="2886075" cy="1991360"/>
        </p:xfrm>
        <a:graphic>
          <a:graphicData uri="http://schemas.openxmlformats.org/drawingml/2006/table">
            <a:tbl>
              <a:tblPr/>
              <a:tblGrid>
                <a:gridCol w="2066925"/>
                <a:gridCol w="819150"/>
              </a:tblGrid>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rgbClr val="FFFFFF"/>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FFFFFF"/>
                          </a:solidFill>
                          <a:effectLst/>
                          <a:latin typeface="+mn-lt"/>
                          <a:cs typeface="Arial" charset="0"/>
                        </a:rPr>
                        <a:t># children in household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363538" algn="r"/>
                        </a:tabLst>
                        <a:defRPr/>
                      </a:pPr>
                      <a:r>
                        <a:rPr kumimoji="0" lang="en-CA" sz="1400" b="1" i="0" u="none" strike="noStrike" cap="none" normalizeH="0" baseline="0" dirty="0" smtClean="0">
                          <a:ln>
                            <a:noFill/>
                          </a:ln>
                          <a:solidFill>
                            <a:srgbClr val="FFFFFF"/>
                          </a:solidFill>
                          <a:effectLst/>
                          <a:latin typeface="+mn-lt"/>
                          <a:cs typeface="Arial" charset="0"/>
                        </a:rPr>
                        <a:t>Sample</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EB4E3"/>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chemeClr val="tx1"/>
                          </a:solidFill>
                          <a:effectLst/>
                          <a:latin typeface="+mn-lt"/>
                          <a:cs typeface="Arial" charset="0"/>
                        </a:rPr>
                        <a:t>	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graphicFrame>
        <p:nvGraphicFramePr>
          <p:cNvPr id="12" name="Group 95"/>
          <p:cNvGraphicFramePr>
            <a:graphicFrameLocks noGrp="1"/>
          </p:cNvGraphicFramePr>
          <p:nvPr/>
        </p:nvGraphicFramePr>
        <p:xfrm>
          <a:off x="4686299" y="866775"/>
          <a:ext cx="2695576" cy="2589850"/>
        </p:xfrm>
        <a:graphic>
          <a:graphicData uri="http://schemas.openxmlformats.org/drawingml/2006/table">
            <a:tbl>
              <a:tblPr/>
              <a:tblGrid>
                <a:gridCol w="1879941"/>
                <a:gridCol w="815635"/>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rgbClr val="FFFFFF"/>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FFFFFF"/>
                          </a:solidFill>
                          <a:effectLst/>
                          <a:latin typeface="+mn-lt"/>
                          <a:cs typeface="Arial" charset="0"/>
                        </a:rPr>
                        <a:t>Grade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6A89"/>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363538" algn="r"/>
                        </a:tabLst>
                        <a:defRPr/>
                      </a:pPr>
                      <a:r>
                        <a:rPr kumimoji="0" lang="en-CA" sz="1400" b="1" i="0" u="none" strike="noStrike" cap="none" normalizeH="0" baseline="0" dirty="0" smtClean="0">
                          <a:ln>
                            <a:noFill/>
                          </a:ln>
                          <a:solidFill>
                            <a:srgbClr val="FFFFFF"/>
                          </a:solidFill>
                          <a:effectLst/>
                          <a:latin typeface="+mn-lt"/>
                          <a:cs typeface="Arial" charset="0"/>
                        </a:rPr>
                        <a:t>Sample</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6A89"/>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JK/SK</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0050" algn="r"/>
                        </a:tabLst>
                      </a:pPr>
                      <a:r>
                        <a:rPr kumimoji="0" lang="en-CA" sz="1400" b="0" i="0" u="none" strike="noStrike" cap="none" normalizeH="0" baseline="0" dirty="0" smtClean="0">
                          <a:ln>
                            <a:noFill/>
                          </a:ln>
                          <a:solidFill>
                            <a:srgbClr val="000000"/>
                          </a:solidFill>
                          <a:effectLst/>
                          <a:latin typeface="+mn-lt"/>
                          <a:cs typeface="Arial" charset="0"/>
                        </a:rPr>
                        <a:t>	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Grade 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A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0050" algn="r"/>
                        </a:tabLst>
                      </a:pPr>
                      <a:r>
                        <a:rPr kumimoji="0" lang="en-CA" sz="1400" b="0" i="0" u="none" strike="noStrike" cap="none" normalizeH="0" baseline="0" dirty="0" smtClean="0">
                          <a:ln>
                            <a:noFill/>
                          </a:ln>
                          <a:solidFill>
                            <a:schemeClr val="tx1"/>
                          </a:solidFill>
                          <a:effectLst/>
                          <a:latin typeface="+mn-lt"/>
                          <a:cs typeface="Arial" charset="0"/>
                        </a:rPr>
                        <a:t>	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AEE"/>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Grade 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0050" algn="r"/>
                        </a:tabLst>
                      </a:pPr>
                      <a:r>
                        <a:rPr kumimoji="0" lang="en-CA" sz="1400" b="0" i="0" u="none" strike="noStrike" cap="none" normalizeH="0" baseline="0" dirty="0" smtClean="0">
                          <a:ln>
                            <a:noFill/>
                          </a:ln>
                          <a:solidFill>
                            <a:srgbClr val="000000"/>
                          </a:solidFill>
                          <a:effectLst/>
                          <a:latin typeface="+mn-lt"/>
                          <a:cs typeface="Arial" charset="0"/>
                        </a:rPr>
                        <a:t>	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Grade 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A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0050" algn="r"/>
                        </a:tabLst>
                      </a:pPr>
                      <a:r>
                        <a:rPr kumimoji="0" lang="en-CA" sz="1400" b="0" i="0" u="none" strike="noStrike" cap="none" normalizeH="0" baseline="0" dirty="0" smtClean="0">
                          <a:ln>
                            <a:noFill/>
                          </a:ln>
                          <a:solidFill>
                            <a:srgbClr val="000000"/>
                          </a:solidFill>
                          <a:effectLst/>
                          <a:latin typeface="+mn-lt"/>
                          <a:cs typeface="Arial" charset="0"/>
                        </a:rPr>
                        <a:t>	32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AEE"/>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Grade 9-12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0050" algn="r"/>
                        </a:tabLst>
                      </a:pPr>
                      <a:r>
                        <a:rPr kumimoji="0" lang="en-CA" sz="1400" b="0" i="0" u="none" strike="noStrike" cap="none" normalizeH="0" baseline="0" dirty="0" smtClean="0">
                          <a:ln>
                            <a:noFill/>
                          </a:ln>
                          <a:solidFill>
                            <a:srgbClr val="000000"/>
                          </a:solidFill>
                          <a:effectLst/>
                          <a:latin typeface="+mn-lt"/>
                          <a:cs typeface="Arial" charset="0"/>
                        </a:rPr>
                        <a:t>	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r>
            </a:tbl>
          </a:graphicData>
        </a:graphic>
      </p:graphicFrame>
      <p:graphicFrame>
        <p:nvGraphicFramePr>
          <p:cNvPr id="14" name="Group 99"/>
          <p:cNvGraphicFramePr>
            <a:graphicFrameLocks noGrp="1"/>
          </p:cNvGraphicFramePr>
          <p:nvPr/>
        </p:nvGraphicFramePr>
        <p:xfrm>
          <a:off x="4676775" y="4248150"/>
          <a:ext cx="2886075" cy="1371600"/>
        </p:xfrm>
        <a:graphic>
          <a:graphicData uri="http://schemas.openxmlformats.org/drawingml/2006/table">
            <a:tbl>
              <a:tblPr/>
              <a:tblGrid>
                <a:gridCol w="2066925"/>
                <a:gridCol w="819150"/>
              </a:tblGrid>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rgbClr val="FFFFFF"/>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FFFFFF"/>
                          </a:solidFill>
                          <a:effectLst/>
                          <a:latin typeface="+mn-lt"/>
                          <a:cs typeface="Arial" charset="0"/>
                        </a:rPr>
                        <a:t>Board -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363538" algn="r"/>
                        </a:tabLst>
                        <a:defRPr/>
                      </a:pPr>
                      <a:r>
                        <a:rPr kumimoji="0" lang="en-CA" sz="1400" b="1" i="0" u="none" strike="noStrike" cap="none" normalizeH="0" baseline="0" dirty="0" smtClean="0">
                          <a:ln>
                            <a:noFill/>
                          </a:ln>
                          <a:solidFill>
                            <a:srgbClr val="FFFFFF"/>
                          </a:solidFill>
                          <a:effectLst/>
                          <a:latin typeface="+mn-lt"/>
                          <a:cs typeface="Arial" charset="0"/>
                        </a:rPr>
                        <a:t>	</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Sample</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Public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chemeClr val="tx1"/>
                          </a:solidFill>
                          <a:effectLst/>
                          <a:latin typeface="+mn-lt"/>
                          <a:cs typeface="Arial" charset="0"/>
                        </a:rPr>
                        <a:t>	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Separate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438400" y="2913063"/>
            <a:ext cx="4238625" cy="2393950"/>
          </a:xfrm>
          <a:prstGeom prst="rect">
            <a:avLst/>
          </a:prstGeom>
          <a:noFill/>
          <a:ln w="9525">
            <a:noFill/>
            <a:miter lim="800000"/>
            <a:headEnd/>
            <a:tailEnd/>
          </a:ln>
        </p:spPr>
        <p:txBody>
          <a:bodyPr>
            <a:spAutoFit/>
          </a:bodyPr>
          <a:lstStyle/>
          <a:p>
            <a:pPr algn="ctr" eaLnBrk="0" hangingPunct="0"/>
            <a:r>
              <a:rPr lang="en-GB" dirty="0">
                <a:solidFill>
                  <a:srgbClr val="400080"/>
                </a:solidFill>
                <a:latin typeface="Arial Narrow" pitchFamily="34" charset="0"/>
              </a:rPr>
              <a:t> </a:t>
            </a:r>
            <a:r>
              <a:rPr lang="en-GB" sz="2000" dirty="0" smtClean="0">
                <a:solidFill>
                  <a:srgbClr val="400080"/>
                </a:solidFill>
                <a:latin typeface="Calibri" pitchFamily="34" charset="0"/>
              </a:rPr>
              <a:t>Sarah Roberton</a:t>
            </a:r>
            <a:r>
              <a:rPr lang="en-GB" sz="2000" dirty="0">
                <a:solidFill>
                  <a:srgbClr val="400080"/>
                </a:solidFill>
                <a:latin typeface="Calibri" pitchFamily="34" charset="0"/>
              </a:rPr>
              <a:t/>
            </a:r>
            <a:br>
              <a:rPr lang="en-GB" sz="2000" dirty="0">
                <a:solidFill>
                  <a:srgbClr val="400080"/>
                </a:solidFill>
                <a:latin typeface="Calibri" pitchFamily="34" charset="0"/>
              </a:rPr>
            </a:br>
            <a:r>
              <a:rPr lang="en-GB" dirty="0" smtClean="0">
                <a:solidFill>
                  <a:srgbClr val="400080"/>
                </a:solidFill>
                <a:latin typeface="Calibri" pitchFamily="34" charset="0"/>
              </a:rPr>
              <a:t>Senior Research Associate, Public Affairs</a:t>
            </a:r>
            <a:endParaRPr lang="en-GB" dirty="0">
              <a:solidFill>
                <a:srgbClr val="400080"/>
              </a:solidFill>
              <a:latin typeface="Calibri" pitchFamily="34" charset="0"/>
            </a:endParaRPr>
          </a:p>
          <a:p>
            <a:pPr algn="ctr" eaLnBrk="0" hangingPunct="0"/>
            <a:r>
              <a:rPr lang="en-GB" dirty="0">
                <a:solidFill>
                  <a:srgbClr val="400080"/>
                </a:solidFill>
                <a:latin typeface="Calibri" pitchFamily="34" charset="0"/>
              </a:rPr>
              <a:t>Environics Research Group Ltd.</a:t>
            </a:r>
          </a:p>
          <a:p>
            <a:pPr algn="ctr" eaLnBrk="0" hangingPunct="0"/>
            <a:r>
              <a:rPr lang="en-GB" dirty="0" smtClean="0">
                <a:solidFill>
                  <a:srgbClr val="400080"/>
                </a:solidFill>
                <a:latin typeface="Calibri" pitchFamily="34" charset="0"/>
              </a:rPr>
              <a:t>sarah.roberton@environics.ca </a:t>
            </a:r>
            <a:endParaRPr lang="en-GB" dirty="0">
              <a:solidFill>
                <a:srgbClr val="400080"/>
              </a:solidFill>
              <a:latin typeface="Calibri" pitchFamily="34" charset="0"/>
            </a:endParaRPr>
          </a:p>
          <a:p>
            <a:pPr algn="ctr" eaLnBrk="0" hangingPunct="0"/>
            <a:r>
              <a:rPr lang="en-GB" dirty="0" smtClean="0">
                <a:solidFill>
                  <a:srgbClr val="400080"/>
                </a:solidFill>
                <a:latin typeface="Calibri" pitchFamily="34" charset="0"/>
              </a:rPr>
              <a:t>613-230-5089 x 224</a:t>
            </a:r>
            <a:endParaRPr lang="en-GB" dirty="0">
              <a:solidFill>
                <a:srgbClr val="400080"/>
              </a:solidFill>
              <a:latin typeface="Calibri" pitchFamily="34" charset="0"/>
            </a:endParaRPr>
          </a:p>
          <a:p>
            <a:pPr algn="ctr" eaLnBrk="0" hangingPunct="0"/>
            <a:endParaRPr lang="en-GB" dirty="0">
              <a:solidFill>
                <a:srgbClr val="400080"/>
              </a:solidFill>
              <a:latin typeface="Calibri" pitchFamily="34" charset="0"/>
            </a:endParaRPr>
          </a:p>
          <a:p>
            <a:pPr algn="ctr" eaLnBrk="0" hangingPunct="0">
              <a:lnSpc>
                <a:spcPct val="110000"/>
              </a:lnSpc>
            </a:pPr>
            <a:endParaRPr lang="en-GB" dirty="0">
              <a:solidFill>
                <a:srgbClr val="400080"/>
              </a:solidFill>
              <a:latin typeface="Calibri" pitchFamily="34" charset="0"/>
            </a:endParaRPr>
          </a:p>
          <a:p>
            <a:pPr algn="ctr" eaLnBrk="0" hangingPunct="0">
              <a:lnSpc>
                <a:spcPct val="110000"/>
              </a:lnSpc>
            </a:pPr>
            <a:endParaRPr lang="en-GB" dirty="0">
              <a:solidFill>
                <a:srgbClr val="400080"/>
              </a:solidFill>
              <a:latin typeface="Calibri" pitchFamily="34" charset="0"/>
            </a:endParaRPr>
          </a:p>
        </p:txBody>
      </p:sp>
      <p:sp>
        <p:nvSpPr>
          <p:cNvPr id="6" name="Text Box 5"/>
          <p:cNvSpPr txBox="1">
            <a:spLocks noChangeArrowheads="1"/>
          </p:cNvSpPr>
          <p:nvPr/>
        </p:nvSpPr>
        <p:spPr bwMode="auto">
          <a:xfrm>
            <a:off x="2343150" y="4943475"/>
            <a:ext cx="4238625" cy="493713"/>
          </a:xfrm>
          <a:prstGeom prst="rect">
            <a:avLst/>
          </a:prstGeom>
          <a:noFill/>
          <a:ln w="9525">
            <a:noFill/>
            <a:miter lim="800000"/>
            <a:headEnd/>
            <a:tailEnd/>
          </a:ln>
        </p:spPr>
        <p:txBody>
          <a:bodyPr>
            <a:spAutoFit/>
          </a:bodyPr>
          <a:lstStyle/>
          <a:p>
            <a:pPr algn="ctr" eaLnBrk="0" hangingPunct="0">
              <a:lnSpc>
                <a:spcPct val="110000"/>
              </a:lnSpc>
            </a:pPr>
            <a:r>
              <a:rPr lang="en-GB" dirty="0">
                <a:solidFill>
                  <a:srgbClr val="400080"/>
                </a:solidFill>
                <a:latin typeface="Arial Narrow" pitchFamily="34" charset="0"/>
              </a:rPr>
              <a:t> </a:t>
            </a:r>
            <a:r>
              <a:rPr lang="en-GB" sz="2400" dirty="0">
                <a:solidFill>
                  <a:srgbClr val="400080"/>
                </a:solidFill>
                <a:latin typeface="Calibri" pitchFamily="34" charset="0"/>
              </a:rPr>
              <a:t>www.EnvironicsResearch.ca</a:t>
            </a:r>
          </a:p>
        </p:txBody>
      </p:sp>
      <p:pic>
        <p:nvPicPr>
          <p:cNvPr id="7" name="Picture 6" descr="integrity acciracy insight wordmark erg-c-logo-cmyk-type-new.jpg"/>
          <p:cNvPicPr>
            <a:picLocks noChangeAspect="1"/>
          </p:cNvPicPr>
          <p:nvPr/>
        </p:nvPicPr>
        <p:blipFill>
          <a:blip r:embed="rId2" cstate="print"/>
          <a:stretch>
            <a:fillRect/>
          </a:stretch>
        </p:blipFill>
        <p:spPr>
          <a:xfrm>
            <a:off x="2526461" y="1758078"/>
            <a:ext cx="4419600" cy="6827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7625"/>
            <a:ext cx="8153399" cy="762000"/>
          </a:xfrm>
          <a:prstGeom prst="rect">
            <a:avLst/>
          </a:prstGeom>
        </p:spPr>
        <p:txBody>
          <a:bodyPr>
            <a:normAutofit/>
          </a:bodyPr>
          <a:lstStyle/>
          <a:p>
            <a:r>
              <a:rPr lang="en-US" sz="2400" b="1" dirty="0" smtClean="0">
                <a:solidFill>
                  <a:schemeClr val="accent1"/>
                </a:solidFill>
                <a:latin typeface="+mj-lt"/>
              </a:rPr>
              <a:t>Research overview and methodology</a:t>
            </a:r>
            <a:endParaRPr lang="en-US" sz="2400" b="1" dirty="0">
              <a:solidFill>
                <a:schemeClr val="accent1"/>
              </a:solidFill>
              <a:latin typeface="+mj-lt"/>
            </a:endParaRPr>
          </a:p>
        </p:txBody>
      </p:sp>
      <p:sp>
        <p:nvSpPr>
          <p:cNvPr id="5" name="Content Placeholder 2"/>
          <p:cNvSpPr txBox="1">
            <a:spLocks/>
          </p:cNvSpPr>
          <p:nvPr/>
        </p:nvSpPr>
        <p:spPr bwMode="auto">
          <a:xfrm>
            <a:off x="260351" y="933450"/>
            <a:ext cx="5187949" cy="5091113"/>
          </a:xfrm>
          <a:prstGeom prst="rect">
            <a:avLst/>
          </a:prstGeom>
          <a:noFill/>
          <a:ln w="9525">
            <a:noFill/>
            <a:miter lim="800000"/>
            <a:headEnd/>
            <a:tailEnd/>
          </a:ln>
        </p:spPr>
        <p:txBody>
          <a:bodyPr/>
          <a:lstStyle/>
          <a:p>
            <a:pPr defTabSz="228600">
              <a:lnSpc>
                <a:spcPct val="95000"/>
              </a:lnSpc>
              <a:spcBef>
                <a:spcPct val="125000"/>
              </a:spcBef>
              <a:buClr>
                <a:srgbClr val="0BD0D9"/>
              </a:buClr>
              <a:buSzPct val="95000"/>
              <a:defRPr/>
            </a:pPr>
            <a:r>
              <a:rPr lang="en-GB" dirty="0"/>
              <a:t>Research overview</a:t>
            </a:r>
          </a:p>
          <a:p>
            <a:pPr defTabSz="228600" hangingPunct="0">
              <a:defRPr/>
            </a:pPr>
            <a:endParaRPr lang="en-GB" sz="800" b="1" dirty="0"/>
          </a:p>
          <a:p>
            <a:pPr defTabSz="228600" hangingPunct="0">
              <a:defRPr/>
            </a:pPr>
            <a:r>
              <a:rPr lang="en-CA" sz="1200" dirty="0" err="1" smtClean="0"/>
              <a:t>Ophea</a:t>
            </a:r>
            <a:r>
              <a:rPr lang="en-CA" sz="1200" dirty="0" smtClean="0"/>
              <a:t> commissioned </a:t>
            </a:r>
            <a:r>
              <a:rPr lang="en-CA" sz="1200" dirty="0" err="1" smtClean="0"/>
              <a:t>Environics</a:t>
            </a:r>
            <a:r>
              <a:rPr lang="en-CA" sz="1200" dirty="0" smtClean="0"/>
              <a:t> Research Group to conduct a brief survey of Ontario parents about sexual health education.</a:t>
            </a:r>
          </a:p>
          <a:p>
            <a:pPr defTabSz="228600" hangingPunct="0">
              <a:defRPr/>
            </a:pPr>
            <a:endParaRPr lang="en-CA" sz="1200" dirty="0" smtClean="0"/>
          </a:p>
          <a:p>
            <a:pPr defTabSz="228600" hangingPunct="0">
              <a:defRPr/>
            </a:pPr>
            <a:r>
              <a:rPr lang="en-CA" sz="1200" dirty="0" smtClean="0"/>
              <a:t>The following topics were covered:</a:t>
            </a:r>
          </a:p>
          <a:p>
            <a:pPr marL="358775" indent="-184150" defTabSz="228600" hangingPunct="0">
              <a:spcBef>
                <a:spcPts val="400"/>
              </a:spcBef>
              <a:buFont typeface="Arial" pitchFamily="34" charset="0"/>
              <a:buChar char="•"/>
              <a:defRPr/>
            </a:pPr>
            <a:r>
              <a:rPr lang="en-CA" sz="1200" dirty="0" smtClean="0"/>
              <a:t>Support for health education and sexual health education in schools</a:t>
            </a:r>
          </a:p>
          <a:p>
            <a:pPr marL="358775" indent="-184150" defTabSz="228600" hangingPunct="0">
              <a:spcBef>
                <a:spcPts val="400"/>
              </a:spcBef>
              <a:buFont typeface="Arial" pitchFamily="34" charset="0"/>
              <a:buChar char="•"/>
              <a:defRPr/>
            </a:pPr>
            <a:r>
              <a:rPr lang="en-CA" sz="1200" dirty="0" smtClean="0"/>
              <a:t>Self-assessed knowledge about sexual health </a:t>
            </a:r>
          </a:p>
          <a:p>
            <a:pPr marL="358775" indent="-184150" defTabSz="228600" hangingPunct="0">
              <a:spcBef>
                <a:spcPts val="400"/>
              </a:spcBef>
              <a:buFont typeface="Arial" pitchFamily="34" charset="0"/>
              <a:buChar char="•"/>
              <a:defRPr/>
            </a:pPr>
            <a:r>
              <a:rPr lang="en-CA" sz="1200" dirty="0" smtClean="0"/>
              <a:t>Comfort level discussing sexual health with their child and with their child receiving sexual health information from various other sources</a:t>
            </a:r>
          </a:p>
          <a:p>
            <a:pPr marL="358775" indent="-184150" defTabSz="228600" hangingPunct="0">
              <a:spcBef>
                <a:spcPts val="400"/>
              </a:spcBef>
              <a:buFont typeface="Arial" pitchFamily="34" charset="0"/>
              <a:buChar char="•"/>
              <a:defRPr/>
            </a:pPr>
            <a:r>
              <a:rPr lang="en-CA" sz="1200" dirty="0" smtClean="0"/>
              <a:t>Importance of various sexual health education topics in schools and of using updated curricula.</a:t>
            </a:r>
          </a:p>
          <a:p>
            <a:pPr defTabSz="228600">
              <a:buClr>
                <a:srgbClr val="0BD0D9"/>
              </a:buClr>
              <a:buSzPct val="95000"/>
              <a:defRPr/>
            </a:pPr>
            <a:endParaRPr lang="en-GB" dirty="0"/>
          </a:p>
          <a:p>
            <a:pPr defTabSz="228600">
              <a:buClr>
                <a:srgbClr val="0BD0D9"/>
              </a:buClr>
              <a:buSzPct val="95000"/>
              <a:defRPr/>
            </a:pPr>
            <a:r>
              <a:rPr lang="en-GB" dirty="0"/>
              <a:t>Methodology</a:t>
            </a:r>
          </a:p>
          <a:p>
            <a:pPr defTabSz="228600">
              <a:defRPr/>
            </a:pPr>
            <a:endParaRPr lang="en-US" sz="600" dirty="0"/>
          </a:p>
          <a:p>
            <a:pPr defTabSz="228600">
              <a:defRPr/>
            </a:pPr>
            <a:r>
              <a:rPr lang="en-US" sz="1200" dirty="0" smtClean="0"/>
              <a:t>The research involved an online survey conducted </a:t>
            </a:r>
            <a:r>
              <a:rPr lang="en-US" sz="1200" dirty="0"/>
              <a:t>among </a:t>
            </a:r>
            <a:r>
              <a:rPr lang="en-US" sz="1200" dirty="0" smtClean="0"/>
              <a:t>1,002 parents of children attending a publicly-funded elementary or secondary school in Ontario. Quotas were established for region to ensure the final sample was representative of the Ontario population. The survey was conducted from April 6 to 23, 2013 with qualifying members of online research panels. As Internet panels are non-probability samples, a margin of sampling error cannot be cited.</a:t>
            </a:r>
          </a:p>
          <a:p>
            <a:pPr defTabSz="228600">
              <a:defRPr/>
            </a:pPr>
            <a:endParaRPr lang="en-US" sz="800" dirty="0" smtClean="0"/>
          </a:p>
          <a:p>
            <a:pPr defTabSz="228600">
              <a:defRPr/>
            </a:pPr>
            <a:r>
              <a:rPr lang="en-GB" sz="1200" dirty="0" smtClean="0"/>
              <a:t>In </a:t>
            </a:r>
            <a:r>
              <a:rPr lang="en-GB" sz="1200" dirty="0"/>
              <a:t>this report, results are expressed as percentages unless otherwise noted. Results may not add to 100% due to rounding or multiple responses. </a:t>
            </a:r>
            <a:r>
              <a:rPr lang="en-GB" sz="1200" dirty="0" smtClean="0"/>
              <a:t>Subgroup differences are discussed only if they are statistically significant (at the 95% confidence level).</a:t>
            </a:r>
            <a:endParaRPr lang="en-GB" sz="1200" dirty="0"/>
          </a:p>
        </p:txBody>
      </p:sp>
      <p:pic>
        <p:nvPicPr>
          <p:cNvPr id="22529" name="Picture 1" descr="C:\Users\SRoberton\Downloads\ID-10090976.jpg"/>
          <p:cNvPicPr>
            <a:picLocks noChangeAspect="1" noChangeArrowheads="1"/>
          </p:cNvPicPr>
          <p:nvPr/>
        </p:nvPicPr>
        <p:blipFill>
          <a:blip r:embed="rId3" cstate="print"/>
          <a:srcRect/>
          <a:stretch>
            <a:fillRect/>
          </a:stretch>
        </p:blipFill>
        <p:spPr bwMode="auto">
          <a:xfrm>
            <a:off x="6076951" y="847725"/>
            <a:ext cx="2406968" cy="3619500"/>
          </a:xfrm>
          <a:prstGeom prst="rect">
            <a:avLst/>
          </a:prstGeom>
          <a:noFill/>
        </p:spPr>
      </p:pic>
      <p:sp>
        <p:nvSpPr>
          <p:cNvPr id="6" name="TextBox 5"/>
          <p:cNvSpPr txBox="1"/>
          <p:nvPr/>
        </p:nvSpPr>
        <p:spPr>
          <a:xfrm>
            <a:off x="190500" y="6238875"/>
            <a:ext cx="3495675" cy="230832"/>
          </a:xfrm>
          <a:prstGeom prst="rect">
            <a:avLst/>
          </a:prstGeom>
          <a:noFill/>
        </p:spPr>
        <p:txBody>
          <a:bodyPr wrap="square" rtlCol="0">
            <a:spAutoFit/>
          </a:bodyPr>
          <a:lstStyle/>
          <a:p>
            <a:r>
              <a:rPr lang="en-US" sz="900" i="1" dirty="0" smtClean="0"/>
              <a:t>Image courtesy of </a:t>
            </a:r>
            <a:r>
              <a:rPr lang="en-US" sz="900" i="1" dirty="0" err="1" smtClean="0"/>
              <a:t>Naypong</a:t>
            </a:r>
            <a:r>
              <a:rPr lang="en-US" sz="900" i="1" dirty="0" smtClean="0"/>
              <a:t> / FreeDigitalPhotos.net</a:t>
            </a:r>
            <a:endParaRPr lang="en-US" sz="9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 y="47625"/>
            <a:ext cx="8829676" cy="762000"/>
          </a:xfrm>
        </p:spPr>
        <p:txBody>
          <a:bodyPr>
            <a:normAutofit fontScale="90000"/>
          </a:bodyPr>
          <a:lstStyle/>
          <a:p>
            <a:r>
              <a:rPr lang="en-US" sz="2400" dirty="0" smtClean="0">
                <a:solidFill>
                  <a:srgbClr val="2B155D"/>
                </a:solidFill>
              </a:rPr>
              <a:t>Almost nine in ten parents agree, close to half strongly, that </a:t>
            </a:r>
            <a:r>
              <a:rPr lang="en-US" sz="2400" u="sng" dirty="0" smtClean="0">
                <a:solidFill>
                  <a:srgbClr val="2B155D"/>
                </a:solidFill>
              </a:rPr>
              <a:t>sexual</a:t>
            </a:r>
            <a:r>
              <a:rPr lang="en-US" sz="2400" dirty="0" smtClean="0">
                <a:solidFill>
                  <a:srgbClr val="2B155D"/>
                </a:solidFill>
              </a:rPr>
              <a:t> health education should be provided in schools</a:t>
            </a:r>
            <a:endParaRPr lang="en-US" sz="2400" dirty="0">
              <a:solidFill>
                <a:srgbClr val="2B155D"/>
              </a:solidFill>
            </a:endParaRPr>
          </a:p>
        </p:txBody>
      </p:sp>
      <p:graphicFrame>
        <p:nvGraphicFramePr>
          <p:cNvPr id="3" name="Chart 2"/>
          <p:cNvGraphicFramePr>
            <a:graphicFrameLocks/>
          </p:cNvGraphicFramePr>
          <p:nvPr/>
        </p:nvGraphicFramePr>
        <p:xfrm>
          <a:off x="397096" y="1286495"/>
          <a:ext cx="4228067" cy="274324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9"/>
          <p:cNvSpPr txBox="1">
            <a:spLocks noChangeArrowheads="1"/>
          </p:cNvSpPr>
          <p:nvPr/>
        </p:nvSpPr>
        <p:spPr bwMode="auto">
          <a:xfrm>
            <a:off x="0" y="1200251"/>
            <a:ext cx="9143999" cy="707886"/>
          </a:xfrm>
          <a:prstGeom prst="rect">
            <a:avLst/>
          </a:prstGeom>
          <a:noFill/>
          <a:ln w="9525">
            <a:noFill/>
            <a:miter lim="800000"/>
            <a:headEnd/>
            <a:tailEnd/>
          </a:ln>
        </p:spPr>
        <p:txBody>
          <a:bodyPr wrap="square">
            <a:spAutoFit/>
          </a:bodyPr>
          <a:lstStyle/>
          <a:p>
            <a:pPr algn="ctr"/>
            <a:r>
              <a:rPr lang="en-US" sz="2000" b="1" dirty="0" smtClean="0"/>
              <a:t>Agreement that sexual health education should be</a:t>
            </a:r>
            <a:br>
              <a:rPr lang="en-US" sz="2000" b="1" dirty="0" smtClean="0"/>
            </a:br>
            <a:r>
              <a:rPr lang="en-US" sz="2000" b="1" dirty="0" smtClean="0"/>
              <a:t>provided in schools as one component of overall health education</a:t>
            </a:r>
            <a:endParaRPr lang="en-CA" sz="2000" b="1" dirty="0"/>
          </a:p>
        </p:txBody>
      </p:sp>
      <p:sp>
        <p:nvSpPr>
          <p:cNvPr id="10" name="TextBox 2"/>
          <p:cNvSpPr txBox="1">
            <a:spLocks noChangeArrowheads="1"/>
          </p:cNvSpPr>
          <p:nvPr/>
        </p:nvSpPr>
        <p:spPr bwMode="auto">
          <a:xfrm>
            <a:off x="0" y="6194762"/>
            <a:ext cx="7391400" cy="246221"/>
          </a:xfrm>
          <a:prstGeom prst="rect">
            <a:avLst/>
          </a:prstGeom>
          <a:noFill/>
          <a:ln w="9525">
            <a:noFill/>
            <a:miter lim="800000"/>
            <a:headEnd/>
            <a:tailEnd/>
          </a:ln>
        </p:spPr>
        <p:txBody>
          <a:bodyPr wrap="square">
            <a:spAutoFit/>
          </a:bodyPr>
          <a:lstStyle/>
          <a:p>
            <a:pPr marL="228600" indent="-228600">
              <a:defRPr/>
            </a:pPr>
            <a:r>
              <a:rPr lang="en-CA" sz="1000" i="1" dirty="0" smtClean="0"/>
              <a:t>Q2	</a:t>
            </a:r>
            <a:r>
              <a:rPr lang="en-US" sz="1000" i="1" dirty="0" smtClean="0"/>
              <a:t> Do you agree or disagree that </a:t>
            </a:r>
            <a:r>
              <a:rPr lang="en-US" sz="1000" i="1" u="sng" dirty="0" smtClean="0"/>
              <a:t>sexual health education</a:t>
            </a:r>
            <a:r>
              <a:rPr lang="en-US" sz="1000" i="1" dirty="0" smtClean="0"/>
              <a:t> should be provided in schools, as one component of overall health education? </a:t>
            </a:r>
            <a:endParaRPr lang="en-CA" sz="1000" i="1" dirty="0"/>
          </a:p>
        </p:txBody>
      </p:sp>
      <p:graphicFrame>
        <p:nvGraphicFramePr>
          <p:cNvPr id="8" name="Chart 7"/>
          <p:cNvGraphicFramePr>
            <a:graphicFrameLocks/>
          </p:cNvGraphicFramePr>
          <p:nvPr/>
        </p:nvGraphicFramePr>
        <p:xfrm>
          <a:off x="567512" y="1599948"/>
          <a:ext cx="7843063" cy="210527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809626" y="4000500"/>
            <a:ext cx="7334249" cy="1692771"/>
          </a:xfrm>
          <a:prstGeom prst="rect">
            <a:avLst/>
          </a:prstGeom>
          <a:noFill/>
        </p:spPr>
        <p:txBody>
          <a:bodyPr wrap="square" rtlCol="0">
            <a:spAutoFit/>
          </a:bodyPr>
          <a:lstStyle/>
          <a:p>
            <a:r>
              <a:rPr lang="en-US" sz="1200" dirty="0" smtClean="0"/>
              <a:t>Support for </a:t>
            </a:r>
            <a:r>
              <a:rPr lang="en-US" sz="1200" i="1" dirty="0" smtClean="0"/>
              <a:t>sexual health education </a:t>
            </a:r>
            <a:r>
              <a:rPr lang="en-US" sz="1200" dirty="0" smtClean="0"/>
              <a:t>in schools is slightly lower than for health education generally, and yet the large majority (87%) of parents agree that it should be provided as one component of overall health education, with just under half (45%) in strong agreement. </a:t>
            </a:r>
          </a:p>
          <a:p>
            <a:endParaRPr lang="en-US" sz="800" dirty="0" smtClean="0"/>
          </a:p>
          <a:p>
            <a:r>
              <a:rPr lang="en-US" sz="1200" dirty="0" smtClean="0"/>
              <a:t>Strong support for sexual health education is most evident in the Eastern/Central parts of the province (53%), among parents with higher household incomes (53% with incomes of $100,000 or more), and those with older children (50% of those with kids in grades 9 to 12 and 47% with kids in grades 6 to 8). As expected, level of support for sexual health education in schools correlates with level of support for general health education in schools. However, strong support does not vary significantly by type of school board (public or separate).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 y="47625"/>
            <a:ext cx="8829676" cy="762000"/>
          </a:xfrm>
        </p:spPr>
        <p:txBody>
          <a:bodyPr>
            <a:normAutofit fontScale="90000"/>
          </a:bodyPr>
          <a:lstStyle/>
          <a:p>
            <a:r>
              <a:rPr lang="en-US" sz="2400" dirty="0" smtClean="0">
                <a:solidFill>
                  <a:srgbClr val="2B155D"/>
                </a:solidFill>
              </a:rPr>
              <a:t>Nine in ten parents are comfortable with their children receiving sexual health information from the school curriculum</a:t>
            </a:r>
            <a:endParaRPr lang="en-US" sz="2400" dirty="0">
              <a:solidFill>
                <a:srgbClr val="2B155D"/>
              </a:solidFill>
            </a:endParaRPr>
          </a:p>
        </p:txBody>
      </p:sp>
      <p:graphicFrame>
        <p:nvGraphicFramePr>
          <p:cNvPr id="3" name="Chart 2"/>
          <p:cNvGraphicFramePr>
            <a:graphicFrameLocks/>
          </p:cNvGraphicFramePr>
          <p:nvPr/>
        </p:nvGraphicFramePr>
        <p:xfrm>
          <a:off x="397096" y="1286495"/>
          <a:ext cx="4228067" cy="274324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9"/>
          <p:cNvSpPr txBox="1">
            <a:spLocks noChangeArrowheads="1"/>
          </p:cNvSpPr>
          <p:nvPr/>
        </p:nvSpPr>
        <p:spPr bwMode="auto">
          <a:xfrm>
            <a:off x="0" y="1200251"/>
            <a:ext cx="9143999" cy="707886"/>
          </a:xfrm>
          <a:prstGeom prst="rect">
            <a:avLst/>
          </a:prstGeom>
          <a:noFill/>
          <a:ln w="9525">
            <a:noFill/>
            <a:miter lim="800000"/>
            <a:headEnd/>
            <a:tailEnd/>
          </a:ln>
        </p:spPr>
        <p:txBody>
          <a:bodyPr wrap="square">
            <a:spAutoFit/>
          </a:bodyPr>
          <a:lstStyle/>
          <a:p>
            <a:pPr algn="ctr"/>
            <a:r>
              <a:rPr lang="en-US" sz="2000" b="1" dirty="0" smtClean="0"/>
              <a:t>Level of comfort with child receiving sexual health information from      </a:t>
            </a:r>
          </a:p>
          <a:p>
            <a:pPr algn="ctr"/>
            <a:r>
              <a:rPr lang="en-US" sz="2000" b="1" dirty="0" smtClean="0"/>
              <a:t>school curriculum/teacher</a:t>
            </a:r>
            <a:endParaRPr lang="en-CA" sz="2000" b="1" dirty="0"/>
          </a:p>
        </p:txBody>
      </p:sp>
      <p:sp>
        <p:nvSpPr>
          <p:cNvPr id="10" name="TextBox 2"/>
          <p:cNvSpPr txBox="1">
            <a:spLocks noChangeArrowheads="1"/>
          </p:cNvSpPr>
          <p:nvPr/>
        </p:nvSpPr>
        <p:spPr bwMode="auto">
          <a:xfrm>
            <a:off x="0" y="6194762"/>
            <a:ext cx="7391400" cy="246221"/>
          </a:xfrm>
          <a:prstGeom prst="rect">
            <a:avLst/>
          </a:prstGeom>
          <a:noFill/>
          <a:ln w="9525">
            <a:noFill/>
            <a:miter lim="800000"/>
            <a:headEnd/>
            <a:tailEnd/>
          </a:ln>
        </p:spPr>
        <p:txBody>
          <a:bodyPr wrap="square">
            <a:spAutoFit/>
          </a:bodyPr>
          <a:lstStyle/>
          <a:p>
            <a:pPr marL="342900" indent="-342900">
              <a:defRPr/>
            </a:pPr>
            <a:r>
              <a:rPr lang="en-CA" sz="1000" i="1" dirty="0" smtClean="0"/>
              <a:t>Q5a-i	</a:t>
            </a:r>
            <a:r>
              <a:rPr lang="en-US" sz="1000" i="1" dirty="0" smtClean="0"/>
              <a:t> How comfortable are you with your [child/children] receiving sexual health information from each of the following sources?</a:t>
            </a:r>
            <a:endParaRPr lang="en-CA" sz="1000" i="1" dirty="0"/>
          </a:p>
        </p:txBody>
      </p:sp>
      <p:graphicFrame>
        <p:nvGraphicFramePr>
          <p:cNvPr id="8" name="Chart 7"/>
          <p:cNvGraphicFramePr>
            <a:graphicFrameLocks/>
          </p:cNvGraphicFramePr>
          <p:nvPr/>
        </p:nvGraphicFramePr>
        <p:xfrm>
          <a:off x="567512" y="1599948"/>
          <a:ext cx="7843063" cy="210527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809626" y="4000500"/>
            <a:ext cx="7334249" cy="1384995"/>
          </a:xfrm>
          <a:prstGeom prst="rect">
            <a:avLst/>
          </a:prstGeom>
          <a:noFill/>
        </p:spPr>
        <p:txBody>
          <a:bodyPr wrap="square" rtlCol="0">
            <a:spAutoFit/>
          </a:bodyPr>
          <a:lstStyle/>
          <a:p>
            <a:r>
              <a:rPr lang="en-US" sz="1200" dirty="0" smtClean="0"/>
              <a:t>The large majority of parents are very comfortable (28%) or comfortable (62%) with the school curriculum as a source of sexual health information for their child; less than one in ten (8%) are uncomfortable with this source.</a:t>
            </a:r>
          </a:p>
          <a:p>
            <a:endParaRPr lang="en-US" sz="1200" dirty="0" smtClean="0"/>
          </a:p>
          <a:p>
            <a:r>
              <a:rPr lang="en-US" sz="1200" dirty="0" smtClean="0"/>
              <a:t>Parents in the City of Toronto (37%) and in eastern/central parts of the province (33%) and mothers (31% vs. 25% of fathers) are the most likely to say they are very comfortable with their child receiving sexual health information from the school curriculum.  Degree of comfort with the school curriculum as a source of this information does not vary significantly by school board (public or separate).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a:spLocks noChangeArrowheads="1"/>
          </p:cNvSpPr>
          <p:nvPr/>
        </p:nvSpPr>
        <p:spPr bwMode="auto">
          <a:xfrm>
            <a:off x="1" y="933551"/>
            <a:ext cx="9143999" cy="400110"/>
          </a:xfrm>
          <a:prstGeom prst="rect">
            <a:avLst/>
          </a:prstGeom>
          <a:noFill/>
          <a:ln w="9525">
            <a:noFill/>
            <a:miter lim="800000"/>
            <a:headEnd/>
            <a:tailEnd/>
          </a:ln>
        </p:spPr>
        <p:txBody>
          <a:bodyPr wrap="square">
            <a:spAutoFit/>
          </a:bodyPr>
          <a:lstStyle/>
          <a:p>
            <a:pPr algn="ctr"/>
            <a:r>
              <a:rPr lang="en-US" sz="2000" b="1" dirty="0" smtClean="0"/>
              <a:t>Level of comfort with sexual health information sources</a:t>
            </a:r>
            <a:endParaRPr lang="en-CA" sz="2000" b="1" dirty="0"/>
          </a:p>
        </p:txBody>
      </p:sp>
      <p:sp>
        <p:nvSpPr>
          <p:cNvPr id="10" name="TextBox 2"/>
          <p:cNvSpPr txBox="1">
            <a:spLocks noChangeArrowheads="1"/>
          </p:cNvSpPr>
          <p:nvPr/>
        </p:nvSpPr>
        <p:spPr bwMode="auto">
          <a:xfrm>
            <a:off x="0" y="6194762"/>
            <a:ext cx="7391400" cy="246221"/>
          </a:xfrm>
          <a:prstGeom prst="rect">
            <a:avLst/>
          </a:prstGeom>
          <a:noFill/>
          <a:ln w="9525">
            <a:noFill/>
            <a:miter lim="800000"/>
            <a:headEnd/>
            <a:tailEnd/>
          </a:ln>
        </p:spPr>
        <p:txBody>
          <a:bodyPr wrap="square">
            <a:spAutoFit/>
          </a:bodyPr>
          <a:lstStyle/>
          <a:p>
            <a:pPr marL="342900" indent="-342900">
              <a:defRPr/>
            </a:pPr>
            <a:r>
              <a:rPr lang="en-CA" sz="1000" i="1" dirty="0" smtClean="0"/>
              <a:t>Q5a-i	</a:t>
            </a:r>
            <a:r>
              <a:rPr lang="en-US" sz="1000" i="1" dirty="0" smtClean="0"/>
              <a:t> How comfortable are you with your [child/children] receiving sexual health information from each of the following sources?</a:t>
            </a:r>
            <a:endParaRPr lang="en-CA" sz="1000" i="1" dirty="0"/>
          </a:p>
        </p:txBody>
      </p:sp>
      <p:sp>
        <p:nvSpPr>
          <p:cNvPr id="11" name="Title 1"/>
          <p:cNvSpPr>
            <a:spLocks noGrp="1"/>
          </p:cNvSpPr>
          <p:nvPr>
            <p:ph type="title"/>
          </p:nvPr>
        </p:nvSpPr>
        <p:spPr>
          <a:xfrm>
            <a:off x="142874" y="47625"/>
            <a:ext cx="9001126" cy="762000"/>
          </a:xfrm>
        </p:spPr>
        <p:txBody>
          <a:bodyPr>
            <a:normAutofit fontScale="90000"/>
          </a:bodyPr>
          <a:lstStyle/>
          <a:p>
            <a:r>
              <a:rPr lang="en-US" sz="2400" dirty="0" smtClean="0">
                <a:solidFill>
                  <a:srgbClr val="2B155D"/>
                </a:solidFill>
              </a:rPr>
              <a:t>School curriculum is second only to parents themselves and medical professionals as the preferred source for children’s sexual health information</a:t>
            </a:r>
            <a:endParaRPr lang="en-US" sz="2400" dirty="0">
              <a:solidFill>
                <a:srgbClr val="2B155D"/>
              </a:solidFill>
            </a:endParaRPr>
          </a:p>
        </p:txBody>
      </p:sp>
      <p:sp>
        <p:nvSpPr>
          <p:cNvPr id="8" name="TextBox 7"/>
          <p:cNvSpPr txBox="1"/>
          <p:nvPr/>
        </p:nvSpPr>
        <p:spPr>
          <a:xfrm>
            <a:off x="447675" y="4057650"/>
            <a:ext cx="7972425" cy="2123658"/>
          </a:xfrm>
          <a:prstGeom prst="rect">
            <a:avLst/>
          </a:prstGeom>
          <a:noFill/>
        </p:spPr>
        <p:txBody>
          <a:bodyPr wrap="square" rtlCol="0">
            <a:spAutoFit/>
          </a:bodyPr>
          <a:lstStyle/>
          <a:p>
            <a:r>
              <a:rPr lang="en-US" sz="1200" dirty="0" smtClean="0"/>
              <a:t>When compared to other potential sources of sexual health information for their children, parents’ overall level of comfort with school curriculum (90%) is second only to parents themselves (96%) and doctors/nurses (96%). Three-quarters (74%) of parents are also comfortable with their children accessing sexual health information from reference books. By comparison, parents are much less comfortable with sexual health information access through novels (21%), the child’s friends and peers (14%), the Internet (13%), other media sources like TV and movies (13%) or social media (6%). </a:t>
            </a:r>
          </a:p>
          <a:p>
            <a:endParaRPr lang="en-US" sz="1200" dirty="0" smtClean="0"/>
          </a:p>
          <a:p>
            <a:r>
              <a:rPr lang="en-US" sz="1200" dirty="0" smtClean="0"/>
              <a:t>Women are more likely than men to say they are very comfortable with all four top options (you/your partner, doctor/nurse, school curriculum and reference books) as a source of information for their child about sexual health. Parents with higher household incomes ($100K or more) are also more comfortable with themselves, health professionals and reference books as sources of this information than are parents with lower incomes. Degree of comfort with these various sources does not vary significantly by school board (public or separate).</a:t>
            </a:r>
            <a:endParaRPr lang="en-US" sz="1200" dirty="0"/>
          </a:p>
        </p:txBody>
      </p:sp>
      <p:graphicFrame>
        <p:nvGraphicFramePr>
          <p:cNvPr id="13" name="Chart 12"/>
          <p:cNvGraphicFramePr>
            <a:graphicFrameLocks/>
          </p:cNvGraphicFramePr>
          <p:nvPr/>
        </p:nvGraphicFramePr>
        <p:xfrm>
          <a:off x="377814" y="1304507"/>
          <a:ext cx="8280411" cy="28864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397096" y="1286495"/>
          <a:ext cx="4228067" cy="274324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9"/>
          <p:cNvSpPr txBox="1">
            <a:spLocks noChangeArrowheads="1"/>
          </p:cNvSpPr>
          <p:nvPr/>
        </p:nvSpPr>
        <p:spPr bwMode="auto">
          <a:xfrm>
            <a:off x="1" y="762101"/>
            <a:ext cx="9143999" cy="400110"/>
          </a:xfrm>
          <a:prstGeom prst="rect">
            <a:avLst/>
          </a:prstGeom>
          <a:noFill/>
          <a:ln w="9525">
            <a:noFill/>
            <a:miter lim="800000"/>
            <a:headEnd/>
            <a:tailEnd/>
          </a:ln>
        </p:spPr>
        <p:txBody>
          <a:bodyPr wrap="square">
            <a:spAutoFit/>
          </a:bodyPr>
          <a:lstStyle/>
          <a:p>
            <a:pPr algn="ctr"/>
            <a:r>
              <a:rPr lang="en-US" sz="2000" b="1" dirty="0" smtClean="0"/>
              <a:t>Importance of sexual health education topics in schools</a:t>
            </a:r>
            <a:endParaRPr lang="en-CA" sz="2000" b="1" dirty="0"/>
          </a:p>
        </p:txBody>
      </p:sp>
      <p:sp>
        <p:nvSpPr>
          <p:cNvPr id="10" name="TextBox 2"/>
          <p:cNvSpPr txBox="1">
            <a:spLocks noChangeArrowheads="1"/>
          </p:cNvSpPr>
          <p:nvPr/>
        </p:nvSpPr>
        <p:spPr bwMode="auto">
          <a:xfrm>
            <a:off x="0" y="6109037"/>
            <a:ext cx="7391400" cy="400110"/>
          </a:xfrm>
          <a:prstGeom prst="rect">
            <a:avLst/>
          </a:prstGeom>
          <a:noFill/>
          <a:ln w="9525">
            <a:noFill/>
            <a:miter lim="800000"/>
            <a:headEnd/>
            <a:tailEnd/>
          </a:ln>
        </p:spPr>
        <p:txBody>
          <a:bodyPr wrap="square">
            <a:spAutoFit/>
          </a:bodyPr>
          <a:lstStyle/>
          <a:p>
            <a:pPr marL="457200" indent="-457200">
              <a:defRPr/>
            </a:pPr>
            <a:r>
              <a:rPr lang="en-CA" sz="1000" i="1" dirty="0" smtClean="0"/>
              <a:t>Q8a-m	</a:t>
            </a:r>
            <a:r>
              <a:rPr lang="en-US" sz="1000" i="1" dirty="0" smtClean="0"/>
              <a:t>How important do you feel it is for students to learn about each of the following topics, at an appropriate age, as part of sexual health education in schools?</a:t>
            </a:r>
            <a:endParaRPr lang="en-CA" sz="1000" i="1" dirty="0"/>
          </a:p>
        </p:txBody>
      </p:sp>
      <p:sp>
        <p:nvSpPr>
          <p:cNvPr id="11" name="Title 1"/>
          <p:cNvSpPr>
            <a:spLocks noGrp="1"/>
          </p:cNvSpPr>
          <p:nvPr>
            <p:ph type="title"/>
          </p:nvPr>
        </p:nvSpPr>
        <p:spPr>
          <a:xfrm>
            <a:off x="142874" y="47625"/>
            <a:ext cx="8829676" cy="762000"/>
          </a:xfrm>
        </p:spPr>
        <p:txBody>
          <a:bodyPr>
            <a:normAutofit fontScale="90000"/>
          </a:bodyPr>
          <a:lstStyle/>
          <a:p>
            <a:r>
              <a:rPr lang="en-US" sz="2400" dirty="0" smtClean="0">
                <a:solidFill>
                  <a:srgbClr val="2B155D"/>
                </a:solidFill>
              </a:rPr>
              <a:t>Majorities of Ontario parents think all sexual health education topics should be addressed in schools</a:t>
            </a:r>
            <a:endParaRPr lang="en-US" sz="2400" dirty="0">
              <a:solidFill>
                <a:srgbClr val="2B155D"/>
              </a:solidFill>
            </a:endParaRPr>
          </a:p>
        </p:txBody>
      </p:sp>
      <p:sp>
        <p:nvSpPr>
          <p:cNvPr id="8" name="TextBox 7"/>
          <p:cNvSpPr txBox="1"/>
          <p:nvPr/>
        </p:nvSpPr>
        <p:spPr>
          <a:xfrm>
            <a:off x="381001" y="4238625"/>
            <a:ext cx="8115300" cy="1938992"/>
          </a:xfrm>
          <a:prstGeom prst="rect">
            <a:avLst/>
          </a:prstGeom>
          <a:noFill/>
        </p:spPr>
        <p:txBody>
          <a:bodyPr wrap="square" rtlCol="0">
            <a:spAutoFit/>
          </a:bodyPr>
          <a:lstStyle/>
          <a:p>
            <a:pPr>
              <a:lnSpc>
                <a:spcPts val="1400"/>
              </a:lnSpc>
            </a:pPr>
            <a:r>
              <a:rPr lang="en-US" sz="1200" dirty="0" smtClean="0"/>
              <a:t>Three-quarters or more of parents believe it is important for students to learn about each of the sexual health education topics presented in the survey. The highest importance is placed on students learning about self-esteem (76% say it is very important), sexually transmitted infections (75%), and communication (72%) and decision-making (71%) skills. Around six in ten think it very important that students learn about most other topics. Slightly less importance is placed on the topics of sexual orientation (42% very important) and media literacy (37%). </a:t>
            </a:r>
          </a:p>
          <a:p>
            <a:pPr>
              <a:lnSpc>
                <a:spcPts val="1400"/>
              </a:lnSpc>
            </a:pPr>
            <a:endParaRPr lang="en-US" sz="1200" dirty="0" smtClean="0"/>
          </a:p>
          <a:p>
            <a:pPr>
              <a:lnSpc>
                <a:spcPts val="1400"/>
              </a:lnSpc>
            </a:pPr>
            <a:r>
              <a:rPr lang="en-US" sz="1200" dirty="0" smtClean="0"/>
              <a:t>Mothers place greater importance on all of these topics except STIs, which is deemed an equally important topic by men and women. Parents with higher household incomes (over $100K) place more importance on students learning about developmental changes, puberty, correct names for body parts and reproduction. Most of these topics are also considered more important by parents of children in the separate school system.</a:t>
            </a:r>
            <a:endParaRPr lang="en-US" sz="1200" dirty="0"/>
          </a:p>
        </p:txBody>
      </p:sp>
      <p:graphicFrame>
        <p:nvGraphicFramePr>
          <p:cNvPr id="12" name="Chart 11"/>
          <p:cNvGraphicFramePr>
            <a:graphicFrameLocks/>
          </p:cNvGraphicFramePr>
          <p:nvPr/>
        </p:nvGraphicFramePr>
        <p:xfrm>
          <a:off x="444490" y="1057275"/>
          <a:ext cx="8118486" cy="3219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 y="47625"/>
            <a:ext cx="8829676" cy="762000"/>
          </a:xfrm>
        </p:spPr>
        <p:txBody>
          <a:bodyPr>
            <a:normAutofit fontScale="90000"/>
          </a:bodyPr>
          <a:lstStyle/>
          <a:p>
            <a:r>
              <a:rPr lang="en-US" sz="2400" dirty="0" smtClean="0">
                <a:solidFill>
                  <a:srgbClr val="2B155D"/>
                </a:solidFill>
              </a:rPr>
              <a:t>More than nine in ten Ontario parents say it is important for students to learn about sexual health from a more up-to-date curriculum</a:t>
            </a:r>
            <a:endParaRPr lang="en-US" sz="2400" dirty="0">
              <a:solidFill>
                <a:srgbClr val="2B155D"/>
              </a:solidFill>
            </a:endParaRPr>
          </a:p>
        </p:txBody>
      </p:sp>
      <p:graphicFrame>
        <p:nvGraphicFramePr>
          <p:cNvPr id="3" name="Chart 2"/>
          <p:cNvGraphicFramePr>
            <a:graphicFrameLocks/>
          </p:cNvGraphicFramePr>
          <p:nvPr/>
        </p:nvGraphicFramePr>
        <p:xfrm>
          <a:off x="397096" y="1286495"/>
          <a:ext cx="4228067" cy="274324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9"/>
          <p:cNvSpPr txBox="1">
            <a:spLocks noChangeArrowheads="1"/>
          </p:cNvSpPr>
          <p:nvPr/>
        </p:nvSpPr>
        <p:spPr bwMode="auto">
          <a:xfrm>
            <a:off x="0" y="1200251"/>
            <a:ext cx="9143999" cy="707886"/>
          </a:xfrm>
          <a:prstGeom prst="rect">
            <a:avLst/>
          </a:prstGeom>
          <a:noFill/>
          <a:ln w="9525">
            <a:noFill/>
            <a:miter lim="800000"/>
            <a:headEnd/>
            <a:tailEnd/>
          </a:ln>
        </p:spPr>
        <p:txBody>
          <a:bodyPr wrap="square">
            <a:spAutoFit/>
          </a:bodyPr>
          <a:lstStyle/>
          <a:p>
            <a:pPr algn="ctr"/>
            <a:r>
              <a:rPr lang="en-US" sz="2000" b="1" dirty="0" smtClean="0"/>
              <a:t>Importance of students learning from a more</a:t>
            </a:r>
            <a:br>
              <a:rPr lang="en-US" sz="2000" b="1" dirty="0" smtClean="0"/>
            </a:br>
            <a:r>
              <a:rPr lang="en-US" sz="2000" b="1" dirty="0" smtClean="0"/>
              <a:t>up-to-date sexual health curriculum </a:t>
            </a:r>
            <a:endParaRPr lang="en-CA" sz="2000" b="1" dirty="0"/>
          </a:p>
        </p:txBody>
      </p:sp>
      <p:sp>
        <p:nvSpPr>
          <p:cNvPr id="10" name="TextBox 2"/>
          <p:cNvSpPr txBox="1">
            <a:spLocks noChangeArrowheads="1"/>
          </p:cNvSpPr>
          <p:nvPr/>
        </p:nvSpPr>
        <p:spPr bwMode="auto">
          <a:xfrm>
            <a:off x="0" y="6070937"/>
            <a:ext cx="6953250" cy="400110"/>
          </a:xfrm>
          <a:prstGeom prst="rect">
            <a:avLst/>
          </a:prstGeom>
          <a:noFill/>
          <a:ln w="9525">
            <a:noFill/>
            <a:miter lim="800000"/>
            <a:headEnd/>
            <a:tailEnd/>
          </a:ln>
        </p:spPr>
        <p:txBody>
          <a:bodyPr wrap="square">
            <a:spAutoFit/>
          </a:bodyPr>
          <a:lstStyle/>
          <a:p>
            <a:pPr marL="228600" indent="-228600">
              <a:defRPr/>
            </a:pPr>
            <a:r>
              <a:rPr lang="en-CA" sz="1000" i="1" dirty="0" smtClean="0"/>
              <a:t>Q9	</a:t>
            </a:r>
            <a:r>
              <a:rPr lang="en-US" sz="1000" i="1" dirty="0" smtClean="0"/>
              <a:t>Students in Ontario are currently learning about sexual health from a curriculum written 13-15 years ago. How important do you believe it is for students to learn from a curriculum that is more up to date? </a:t>
            </a:r>
            <a:endParaRPr lang="en-CA" sz="1000" i="1" dirty="0"/>
          </a:p>
        </p:txBody>
      </p:sp>
      <p:graphicFrame>
        <p:nvGraphicFramePr>
          <p:cNvPr id="11" name="Chart 10"/>
          <p:cNvGraphicFramePr>
            <a:graphicFrameLocks/>
          </p:cNvGraphicFramePr>
          <p:nvPr/>
        </p:nvGraphicFramePr>
        <p:xfrm>
          <a:off x="567512" y="1599948"/>
          <a:ext cx="7843063" cy="21052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90525" y="3743325"/>
            <a:ext cx="8096250" cy="1754326"/>
          </a:xfrm>
          <a:prstGeom prst="rect">
            <a:avLst/>
          </a:prstGeom>
          <a:noFill/>
        </p:spPr>
        <p:txBody>
          <a:bodyPr wrap="square" rtlCol="0">
            <a:spAutoFit/>
          </a:bodyPr>
          <a:lstStyle/>
          <a:p>
            <a:r>
              <a:rPr lang="en-US" sz="1200" dirty="0" smtClean="0"/>
              <a:t>Almost all parents believe students should be learning about sexual health education from a more up-to-date school curriculum. More than nine in ten say this is very important (67%) or important (26%); only seven percent say it is unimportant.</a:t>
            </a:r>
          </a:p>
          <a:p>
            <a:endParaRPr lang="en-US" sz="1200" dirty="0" smtClean="0"/>
          </a:p>
          <a:p>
            <a:r>
              <a:rPr lang="en-US" sz="1200" dirty="0" smtClean="0"/>
              <a:t>Nine in ten or more in every region and population segment say a more current sexual health curriculum is important, with parents in eastern or central Ontario (73%), women (73%), those without a university degree (71%), and parents with children in the separate school system (73%) more likely to say this is </a:t>
            </a:r>
            <a:r>
              <a:rPr lang="en-US" sz="1200" i="1" dirty="0" smtClean="0"/>
              <a:t>very</a:t>
            </a:r>
            <a:r>
              <a:rPr lang="en-US" sz="1200" dirty="0" smtClean="0"/>
              <a:t> important.</a:t>
            </a:r>
          </a:p>
          <a:p>
            <a:endParaRPr lang="en-US" sz="1200" dirty="0" smtClean="0"/>
          </a:p>
          <a:p>
            <a:r>
              <a:rPr lang="en-US" sz="1200" dirty="0" smtClean="0"/>
              <a:t>Moreover, even the very small group of parents who disagree with sexual health education being taught in schools nonetheless believe the curriculum should be updated (59% say this is very important or important  vs. 41% not very or not at all important).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Profile</a:t>
            </a:r>
            <a:endParaRPr lang="en-US" sz="3200" dirty="0"/>
          </a:p>
        </p:txBody>
      </p:sp>
      <p:grpSp>
        <p:nvGrpSpPr>
          <p:cNvPr id="3" name="Group 5"/>
          <p:cNvGrpSpPr/>
          <p:nvPr/>
        </p:nvGrpSpPr>
        <p:grpSpPr>
          <a:xfrm>
            <a:off x="0" y="4322445"/>
            <a:ext cx="9144000" cy="45719"/>
            <a:chOff x="0" y="762000"/>
            <a:chExt cx="9144000" cy="91440"/>
          </a:xfrm>
        </p:grpSpPr>
        <p:sp>
          <p:nvSpPr>
            <p:cNvPr id="7" name="Rectangle 6"/>
            <p:cNvSpPr/>
            <p:nvPr/>
          </p:nvSpPr>
          <p:spPr>
            <a:xfrm>
              <a:off x="0" y="762000"/>
              <a:ext cx="7684316"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778240" y="762000"/>
              <a:ext cx="36576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411528" y="762000"/>
              <a:ext cx="36576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681913" y="762000"/>
              <a:ext cx="3657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046244" y="762000"/>
              <a:ext cx="36576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2"/>
          <p:cNvPicPr>
            <a:picLocks noChangeAspect="1" noChangeArrowheads="1"/>
          </p:cNvPicPr>
          <p:nvPr/>
        </p:nvPicPr>
        <p:blipFill>
          <a:blip r:embed="rId2" cstate="print"/>
          <a:srcRect/>
          <a:stretch>
            <a:fillRect/>
          </a:stretch>
        </p:blipFill>
        <p:spPr bwMode="auto">
          <a:xfrm>
            <a:off x="5011738" y="1484313"/>
            <a:ext cx="3425825" cy="257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42874" y="47625"/>
            <a:ext cx="8829676" cy="762000"/>
          </a:xfrm>
        </p:spPr>
        <p:txBody>
          <a:bodyPr>
            <a:normAutofit/>
          </a:bodyPr>
          <a:lstStyle/>
          <a:p>
            <a:r>
              <a:rPr lang="en-US" sz="2400" dirty="0" smtClean="0">
                <a:solidFill>
                  <a:srgbClr val="2B155D"/>
                </a:solidFill>
              </a:rPr>
              <a:t>Profile of parents</a:t>
            </a:r>
            <a:endParaRPr lang="en-US" sz="2400" dirty="0">
              <a:solidFill>
                <a:srgbClr val="2B155D"/>
              </a:solidFill>
            </a:endParaRPr>
          </a:p>
        </p:txBody>
      </p:sp>
      <p:graphicFrame>
        <p:nvGraphicFramePr>
          <p:cNvPr id="7" name="Group 99"/>
          <p:cNvGraphicFramePr>
            <a:graphicFrameLocks noGrp="1"/>
          </p:cNvGraphicFramePr>
          <p:nvPr/>
        </p:nvGraphicFramePr>
        <p:xfrm>
          <a:off x="2981325" y="828675"/>
          <a:ext cx="2886075" cy="2006600"/>
        </p:xfrm>
        <a:graphic>
          <a:graphicData uri="http://schemas.openxmlformats.org/drawingml/2006/table">
            <a:tbl>
              <a:tblPr/>
              <a:tblGrid>
                <a:gridCol w="2066925"/>
                <a:gridCol w="819150"/>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rgbClr val="FFFFFF"/>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FFFFFF"/>
                          </a:solidFill>
                          <a:effectLst/>
                          <a:latin typeface="+mn-lt"/>
                          <a:cs typeface="Arial" charset="0"/>
                        </a:rPr>
                        <a:t>Education completed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363538" algn="r"/>
                        </a:tabLst>
                        <a:defRPr/>
                      </a:pPr>
                      <a:r>
                        <a:rPr kumimoji="0" lang="en-CA" sz="1400" b="1" i="0" u="none" strike="noStrike" cap="none" normalizeH="0" baseline="0" dirty="0" smtClean="0">
                          <a:ln>
                            <a:noFill/>
                          </a:ln>
                          <a:solidFill>
                            <a:srgbClr val="FFFFFF"/>
                          </a:solidFill>
                          <a:effectLst/>
                          <a:latin typeface="+mn-lt"/>
                          <a:cs typeface="Arial" charset="0"/>
                        </a:rPr>
                        <a:t>Sample</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HS or less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chemeClr val="tx1"/>
                          </a:solidFill>
                          <a:effectLst/>
                          <a:latin typeface="+mn-lt"/>
                          <a:cs typeface="Arial" charset="0"/>
                        </a:rPr>
                        <a:t>	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College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Undergraduate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Postgraduate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graphicFrame>
        <p:nvGraphicFramePr>
          <p:cNvPr id="8" name="Group 95"/>
          <p:cNvGraphicFramePr>
            <a:graphicFrameLocks noGrp="1"/>
          </p:cNvGraphicFramePr>
          <p:nvPr/>
        </p:nvGraphicFramePr>
        <p:xfrm>
          <a:off x="609599" y="828675"/>
          <a:ext cx="1982377" cy="1761174"/>
        </p:xfrm>
        <a:graphic>
          <a:graphicData uri="http://schemas.openxmlformats.org/drawingml/2006/table">
            <a:tbl>
              <a:tblPr/>
              <a:tblGrid>
                <a:gridCol w="872228"/>
                <a:gridCol w="1110149"/>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rgbClr val="FFFFFF"/>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FFFFFF"/>
                          </a:solidFill>
                          <a:effectLst/>
                          <a:latin typeface="+mn-lt"/>
                          <a:cs typeface="Arial" charset="0"/>
                        </a:rPr>
                        <a: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363538" algn="r"/>
                        </a:tabLst>
                        <a:defRPr/>
                      </a:pPr>
                      <a:r>
                        <a:rPr kumimoji="0" lang="en-CA" sz="1400" b="1" i="0" u="none" strike="noStrike" cap="none" normalizeH="0" baseline="0" dirty="0" smtClean="0">
                          <a:ln>
                            <a:noFill/>
                          </a:ln>
                          <a:solidFill>
                            <a:srgbClr val="FFFFFF"/>
                          </a:solidFill>
                          <a:effectLst/>
                          <a:latin typeface="+mn-lt"/>
                          <a:cs typeface="Arial" charset="0"/>
                        </a:rPr>
                        <a:t>Sample</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BD0D9"/>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&lt;40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42925" algn="r"/>
                        </a:tabLst>
                      </a:pPr>
                      <a:r>
                        <a:rPr kumimoji="0" lang="en-CA" sz="1400" b="0" i="0" u="none" strike="noStrike" cap="none" normalizeH="0" baseline="0" dirty="0" smtClean="0">
                          <a:ln>
                            <a:noFill/>
                          </a:ln>
                          <a:solidFill>
                            <a:srgbClr val="000000"/>
                          </a:solidFill>
                          <a:effectLst/>
                          <a:latin typeface="+mn-lt"/>
                          <a:cs typeface="Arial" charset="0"/>
                        </a:rPr>
                        <a:t>	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40-49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42925" algn="r"/>
                        </a:tabLst>
                      </a:pPr>
                      <a:r>
                        <a:rPr kumimoji="0" lang="en-CA" sz="1400" b="0" i="0" u="none" strike="noStrike" cap="none" normalizeH="0" baseline="0" dirty="0" smtClean="0">
                          <a:ln>
                            <a:noFill/>
                          </a:ln>
                          <a:solidFill>
                            <a:schemeClr val="tx1"/>
                          </a:solidFill>
                          <a:effectLst/>
                          <a:latin typeface="+mn-lt"/>
                          <a:cs typeface="Arial" charset="0"/>
                        </a:rPr>
                        <a:t>	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7F8"/>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42925" algn="r"/>
                        </a:tabLst>
                      </a:pPr>
                      <a:r>
                        <a:rPr kumimoji="0" lang="en-CA" sz="1400" b="0" i="0" u="none" strike="noStrike" cap="none" normalizeH="0" baseline="0" dirty="0" smtClean="0">
                          <a:ln>
                            <a:noFill/>
                          </a:ln>
                          <a:solidFill>
                            <a:srgbClr val="000000"/>
                          </a:solidFill>
                          <a:effectLst/>
                          <a:latin typeface="+mn-lt"/>
                          <a:cs typeface="Arial" charset="0"/>
                        </a:rPr>
                        <a:t>	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F1"/>
                    </a:solidFill>
                  </a:tcPr>
                </a:tc>
              </a:tr>
            </a:tbl>
          </a:graphicData>
        </a:graphic>
      </p:graphicFrame>
      <p:graphicFrame>
        <p:nvGraphicFramePr>
          <p:cNvPr id="9" name="Group 101"/>
          <p:cNvGraphicFramePr>
            <a:graphicFrameLocks noGrp="1"/>
          </p:cNvGraphicFramePr>
          <p:nvPr/>
        </p:nvGraphicFramePr>
        <p:xfrm>
          <a:off x="6248400" y="828675"/>
          <a:ext cx="2000250" cy="1261110"/>
        </p:xfrm>
        <a:graphic>
          <a:graphicData uri="http://schemas.openxmlformats.org/drawingml/2006/table">
            <a:tbl>
              <a:tblPr/>
              <a:tblGrid>
                <a:gridCol w="904875"/>
                <a:gridCol w="10953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rgbClr val="FFFFFF"/>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FFFFFF"/>
                          </a:solidFill>
                          <a:effectLst/>
                          <a:latin typeface="+mn-lt"/>
                          <a:cs typeface="Arial" charset="0"/>
                        </a:rPr>
                        <a:t>Gender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363538" algn="r"/>
                        </a:tabLst>
                        <a:defRPr/>
                      </a:pPr>
                      <a:r>
                        <a:rPr kumimoji="0" lang="en-CA" sz="1400" b="1" i="0" u="none" strike="noStrike" cap="none" normalizeH="0" baseline="0" dirty="0" smtClean="0">
                          <a:ln>
                            <a:noFill/>
                          </a:ln>
                          <a:solidFill>
                            <a:srgbClr val="FFFFFF"/>
                          </a:solidFill>
                          <a:effectLst/>
                          <a:latin typeface="+mn-lt"/>
                          <a:cs typeface="Arial" charset="0"/>
                        </a:rPr>
                        <a:t>Sample</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EB4E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Male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28650" algn="r"/>
                        </a:tabLst>
                      </a:pPr>
                      <a:r>
                        <a:rPr kumimoji="0" lang="en-CA" sz="1400" b="0" i="0" u="none" strike="noStrike" cap="none" normalizeH="0" baseline="0" dirty="0" smtClean="0">
                          <a:ln>
                            <a:noFill/>
                          </a:ln>
                          <a:solidFill>
                            <a:srgbClr val="000000"/>
                          </a:solidFill>
                          <a:effectLst/>
                          <a:latin typeface="+mn-lt"/>
                          <a:cs typeface="Arial" charset="0"/>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chemeClr val="tx1"/>
                          </a:solidFill>
                          <a:effectLst/>
                          <a:latin typeface="+mn-lt"/>
                          <a:cs typeface="Arial" charset="0"/>
                        </a:rPr>
                        <a:t>Female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28650" algn="r"/>
                        </a:tabLst>
                      </a:pPr>
                      <a:r>
                        <a:rPr kumimoji="0" lang="en-CA" sz="1400" b="0" i="0" u="none" strike="noStrike" cap="none" normalizeH="0" baseline="0" dirty="0" smtClean="0">
                          <a:ln>
                            <a:noFill/>
                          </a:ln>
                          <a:solidFill>
                            <a:srgbClr val="000000"/>
                          </a:solidFill>
                          <a:effectLst/>
                          <a:latin typeface="+mn-lt"/>
                          <a:cs typeface="Arial" charset="0"/>
                        </a:rPr>
                        <a:t>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bl>
          </a:graphicData>
        </a:graphic>
      </p:graphicFrame>
      <p:sp>
        <p:nvSpPr>
          <p:cNvPr id="10" name="TextBox 9"/>
          <p:cNvSpPr txBox="1"/>
          <p:nvPr/>
        </p:nvSpPr>
        <p:spPr>
          <a:xfrm>
            <a:off x="495300" y="6115050"/>
            <a:ext cx="2601994" cy="246221"/>
          </a:xfrm>
          <a:prstGeom prst="rect">
            <a:avLst/>
          </a:prstGeom>
          <a:noFill/>
        </p:spPr>
        <p:txBody>
          <a:bodyPr wrap="none" rtlCol="0">
            <a:spAutoFit/>
          </a:bodyPr>
          <a:lstStyle/>
          <a:p>
            <a:r>
              <a:rPr lang="en-US" sz="1000" dirty="0" smtClean="0"/>
              <a:t>Note: Data are weighted by gender and region</a:t>
            </a:r>
            <a:endParaRPr lang="en-US" sz="1000" dirty="0"/>
          </a:p>
        </p:txBody>
      </p:sp>
      <p:graphicFrame>
        <p:nvGraphicFramePr>
          <p:cNvPr id="11" name="Group 99"/>
          <p:cNvGraphicFramePr>
            <a:graphicFrameLocks noGrp="1"/>
          </p:cNvGraphicFramePr>
          <p:nvPr/>
        </p:nvGraphicFramePr>
        <p:xfrm>
          <a:off x="1247775" y="3209923"/>
          <a:ext cx="2886075" cy="2619375"/>
        </p:xfrm>
        <a:graphic>
          <a:graphicData uri="http://schemas.openxmlformats.org/drawingml/2006/table">
            <a:tbl>
              <a:tblPr/>
              <a:tblGrid>
                <a:gridCol w="2066925"/>
                <a:gridCol w="819150"/>
              </a:tblGrid>
              <a:tr h="57519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rgbClr val="FFFFFF"/>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FFFFFF"/>
                          </a:solidFill>
                          <a:effectLst/>
                          <a:latin typeface="+mn-lt"/>
                          <a:cs typeface="Arial" charset="0"/>
                        </a:rPr>
                        <a:t>Region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363538" algn="r"/>
                        </a:tabLst>
                        <a:defRPr/>
                      </a:pPr>
                      <a:r>
                        <a:rPr kumimoji="0" lang="en-CA" sz="1400" b="1" i="0" u="none" strike="noStrike" cap="none" normalizeH="0" baseline="0" dirty="0" smtClean="0">
                          <a:ln>
                            <a:noFill/>
                          </a:ln>
                          <a:solidFill>
                            <a:srgbClr val="FFFFFF"/>
                          </a:solidFill>
                          <a:effectLst/>
                          <a:latin typeface="+mn-lt"/>
                          <a:cs typeface="Arial" charset="0"/>
                        </a:rPr>
                        <a:t>Sample</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EB4E3"/>
                    </a:solidFill>
                  </a:tcPr>
                </a:tc>
              </a:tr>
              <a:tr h="408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City of Toronto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chemeClr val="tx1"/>
                          </a:solidFill>
                          <a:effectLst/>
                          <a:latin typeface="+mn-lt"/>
                          <a:cs typeface="Arial" charset="0"/>
                        </a:rPr>
                        <a:t>	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08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Outer GTA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08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Southwestern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08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Eastern/Central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08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Northern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4500" algn="r"/>
                        </a:tabLst>
                      </a:pPr>
                      <a:r>
                        <a:rPr kumimoji="0" lang="en-CA" sz="1400" b="0" i="0" u="none" strike="noStrike" cap="none" normalizeH="0" baseline="0" dirty="0" smtClean="0">
                          <a:ln>
                            <a:noFill/>
                          </a:ln>
                          <a:solidFill>
                            <a:srgbClr val="000000"/>
                          </a:solidFill>
                          <a:effectLst/>
                          <a:latin typeface="+mn-lt"/>
                          <a:cs typeface="Arial" charset="0"/>
                        </a:rPr>
                        <a:t>	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graphicFrame>
        <p:nvGraphicFramePr>
          <p:cNvPr id="12" name="Group 95"/>
          <p:cNvGraphicFramePr>
            <a:graphicFrameLocks noGrp="1"/>
          </p:cNvGraphicFramePr>
          <p:nvPr/>
        </p:nvGraphicFramePr>
        <p:xfrm>
          <a:off x="4524374" y="3228975"/>
          <a:ext cx="2889504" cy="2624328"/>
        </p:xfrm>
        <a:graphic>
          <a:graphicData uri="http://schemas.openxmlformats.org/drawingml/2006/table">
            <a:tbl>
              <a:tblPr/>
              <a:tblGrid>
                <a:gridCol w="2015190"/>
                <a:gridCol w="874314"/>
              </a:tblGrid>
              <a:tr h="525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rgbClr val="FFFFFF"/>
                        </a:solidFill>
                        <a:effectLst/>
                        <a:latin typeface="+mn-l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FFFFFF"/>
                          </a:solidFill>
                          <a:effectLst/>
                          <a:latin typeface="+mn-lt"/>
                          <a:cs typeface="Arial" charset="0"/>
                        </a:rPr>
                        <a:t>Household income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6A89"/>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tab pos="363538" algn="r"/>
                        </a:tabLst>
                        <a:defRPr/>
                      </a:pPr>
                      <a:r>
                        <a:rPr kumimoji="0" lang="en-CA" sz="1400" b="1" i="0" u="none" strike="noStrike" cap="none" normalizeH="0" baseline="0" dirty="0" smtClean="0">
                          <a:ln>
                            <a:noFill/>
                          </a:ln>
                          <a:solidFill>
                            <a:srgbClr val="FFFFFF"/>
                          </a:solidFill>
                          <a:effectLst/>
                          <a:latin typeface="+mn-lt"/>
                          <a:cs typeface="Arial" charset="0"/>
                        </a:rPr>
                        <a:t>Sample</a:t>
                      </a:r>
                      <a:br>
                        <a:rPr kumimoji="0" lang="en-CA" sz="1400" b="1" i="0" u="none" strike="noStrike" cap="none" normalizeH="0" baseline="0" dirty="0" smtClean="0">
                          <a:ln>
                            <a:noFill/>
                          </a:ln>
                          <a:solidFill>
                            <a:srgbClr val="FFFFFF"/>
                          </a:solidFill>
                          <a:effectLst/>
                          <a:latin typeface="+mn-lt"/>
                          <a:cs typeface="Arial" charset="0"/>
                        </a:rPr>
                      </a:br>
                      <a:r>
                        <a:rPr kumimoji="0" lang="en-CA" sz="1400" b="1" i="0" u="none" strike="noStrike" cap="none" normalizeH="0" baseline="0" dirty="0" smtClean="0">
                          <a:ln>
                            <a:noFill/>
                          </a:ln>
                          <a:solidFill>
                            <a:srgbClr val="FFFFFF"/>
                          </a:solidFill>
                          <a:effectLst/>
                          <a:latin typeface="+mn-lt"/>
                          <a:cs typeface="Arial" charset="0"/>
                        </a:rPr>
                        <a: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56A89"/>
                    </a:solidFill>
                  </a:tcPr>
                </a:tc>
              </a:tr>
              <a:tr h="4198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Under $60,000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0050" algn="r"/>
                        </a:tabLst>
                      </a:pPr>
                      <a:r>
                        <a:rPr kumimoji="0" lang="en-CA" sz="1400" b="0" i="0" u="none" strike="noStrike" cap="none" normalizeH="0" baseline="0" dirty="0" smtClean="0">
                          <a:ln>
                            <a:noFill/>
                          </a:ln>
                          <a:solidFill>
                            <a:srgbClr val="000000"/>
                          </a:solidFill>
                          <a:effectLst/>
                          <a:latin typeface="+mn-lt"/>
                          <a:cs typeface="Arial" charset="0"/>
                        </a:rPr>
                        <a:t>	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r>
              <a:tr h="4198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$60,000 to &lt;$100,000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A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0050" algn="r"/>
                        </a:tabLst>
                      </a:pPr>
                      <a:r>
                        <a:rPr kumimoji="0" lang="en-CA" sz="1400" b="0" i="0" u="none" strike="noStrike" cap="none" normalizeH="0" baseline="0" dirty="0" smtClean="0">
                          <a:ln>
                            <a:noFill/>
                          </a:ln>
                          <a:solidFill>
                            <a:schemeClr val="tx1"/>
                          </a:solidFill>
                          <a:effectLst/>
                          <a:latin typeface="+mn-lt"/>
                          <a:cs typeface="Arial" charset="0"/>
                        </a:rPr>
                        <a:t>	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AEE"/>
                    </a:solidFill>
                  </a:tcPr>
                </a:tc>
              </a:tr>
              <a:tr h="4198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$100,000 to $150,000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0050" algn="r"/>
                        </a:tabLst>
                      </a:pPr>
                      <a:r>
                        <a:rPr kumimoji="0" lang="en-CA" sz="1400" b="0" i="0" u="none" strike="noStrike" cap="none" normalizeH="0" baseline="0" dirty="0" smtClean="0">
                          <a:ln>
                            <a:noFill/>
                          </a:ln>
                          <a:solidFill>
                            <a:srgbClr val="000000"/>
                          </a:solidFill>
                          <a:effectLst/>
                          <a:latin typeface="+mn-lt"/>
                          <a:cs typeface="Arial" charset="0"/>
                        </a:rPr>
                        <a:t>	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r>
              <a:tr h="4198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More than $150,000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A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0050" algn="r"/>
                        </a:tabLst>
                      </a:pPr>
                      <a:r>
                        <a:rPr kumimoji="0" lang="en-CA" sz="1400" b="0" i="0" u="none" strike="noStrike" cap="none" normalizeH="0" baseline="0" dirty="0" smtClean="0">
                          <a:ln>
                            <a:noFill/>
                          </a:ln>
                          <a:solidFill>
                            <a:srgbClr val="000000"/>
                          </a:solidFill>
                          <a:effectLst/>
                          <a:latin typeface="+mn-lt"/>
                          <a:cs typeface="Arial" charset="0"/>
                        </a:rPr>
                        <a:t>	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AEE"/>
                    </a:solidFill>
                  </a:tcPr>
                </a:tc>
              </a:tr>
              <a:tr h="4198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mn-lt"/>
                          <a:cs typeface="Arial" charset="0"/>
                        </a:rPr>
                        <a:t>Prefer not to answer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00050" algn="r"/>
                        </a:tabLst>
                      </a:pPr>
                      <a:r>
                        <a:rPr kumimoji="0" lang="en-CA" sz="1400" b="0" i="0" u="none" strike="noStrike" cap="none" normalizeH="0" baseline="0" dirty="0" smtClean="0">
                          <a:ln>
                            <a:noFill/>
                          </a:ln>
                          <a:solidFill>
                            <a:srgbClr val="000000"/>
                          </a:solidFill>
                          <a:effectLst/>
                          <a:latin typeface="+mn-lt"/>
                          <a:cs typeface="Arial" charset="0"/>
                        </a:rPr>
                        <a:t>	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C3D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ew Environics">
      <a:dk1>
        <a:sysClr val="windowText" lastClr="000000"/>
      </a:dk1>
      <a:lt1>
        <a:sysClr val="window" lastClr="FFFFFF"/>
      </a:lt1>
      <a:dk2>
        <a:srgbClr val="1F497D"/>
      </a:dk2>
      <a:lt2>
        <a:srgbClr val="EEECE1"/>
      </a:lt2>
      <a:accent1>
        <a:srgbClr val="2B155D"/>
      </a:accent1>
      <a:accent2>
        <a:srgbClr val="B1BB1E"/>
      </a:accent2>
      <a:accent3>
        <a:srgbClr val="80A0B7"/>
      </a:accent3>
      <a:accent4>
        <a:srgbClr val="856A89"/>
      </a:accent4>
      <a:accent5>
        <a:srgbClr val="CE7019"/>
      </a:accent5>
      <a:accent6>
        <a:srgbClr val="838B17"/>
      </a:accent6>
      <a:hlink>
        <a:srgbClr val="374E5F"/>
      </a:hlink>
      <a:folHlink>
        <a:srgbClr val="A459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18949</TotalTime>
  <Words>1293</Words>
  <Application>Microsoft Office PowerPoint</Application>
  <PresentationFormat>On-screen Show (4:3)</PresentationFormat>
  <Paragraphs>165</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Research overview and methodology</vt:lpstr>
      <vt:lpstr>Almost nine in ten parents agree, close to half strongly, that sexual health education should be provided in schools</vt:lpstr>
      <vt:lpstr>Nine in ten parents are comfortable with their children receiving sexual health information from the school curriculum</vt:lpstr>
      <vt:lpstr>School curriculum is second only to parents themselves and medical professionals as the preferred source for children’s sexual health information</vt:lpstr>
      <vt:lpstr>Majorities of Ontario parents think all sexual health education topics should be addressed in schools</vt:lpstr>
      <vt:lpstr>More than nine in ten Ontario parents say it is important for students to learn about sexual health from a more up-to-date curriculum</vt:lpstr>
      <vt:lpstr>Profile</vt:lpstr>
      <vt:lpstr>Profile of parents</vt:lpstr>
      <vt:lpstr>Profile of students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 Anderson</dc:creator>
  <cp:lastModifiedBy>Anna Mehler Paperny</cp:lastModifiedBy>
  <cp:revision>1552</cp:revision>
  <cp:lastPrinted>2012-01-10T23:07:51Z</cp:lastPrinted>
  <dcterms:created xsi:type="dcterms:W3CDTF">2011-04-19T18:28:27Z</dcterms:created>
  <dcterms:modified xsi:type="dcterms:W3CDTF">2014-09-04T16:59:03Z</dcterms:modified>
</cp:coreProperties>
</file>